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6" r:id="rId2"/>
    <p:sldId id="257" r:id="rId3"/>
    <p:sldId id="339" r:id="rId4"/>
    <p:sldId id="345" r:id="rId5"/>
    <p:sldId id="352" r:id="rId6"/>
    <p:sldId id="260" r:id="rId7"/>
    <p:sldId id="336" r:id="rId8"/>
    <p:sldId id="346" r:id="rId9"/>
    <p:sldId id="358" r:id="rId10"/>
    <p:sldId id="361" r:id="rId11"/>
    <p:sldId id="362" r:id="rId12"/>
    <p:sldId id="363" r:id="rId13"/>
    <p:sldId id="356" r:id="rId14"/>
    <p:sldId id="351" r:id="rId15"/>
    <p:sldId id="350" r:id="rId16"/>
    <p:sldId id="342" r:id="rId17"/>
    <p:sldId id="278" r:id="rId18"/>
    <p:sldId id="344" r:id="rId19"/>
    <p:sldId id="337" r:id="rId20"/>
    <p:sldId id="328" r:id="rId21"/>
    <p:sldId id="329" r:id="rId22"/>
    <p:sldId id="357" r:id="rId23"/>
    <p:sldId id="355" r:id="rId24"/>
    <p:sldId id="338" r:id="rId25"/>
    <p:sldId id="331" r:id="rId26"/>
    <p:sldId id="332" r:id="rId27"/>
    <p:sldId id="334" r:id="rId28"/>
    <p:sldId id="341" r:id="rId29"/>
    <p:sldId id="340" r:id="rId30"/>
    <p:sldId id="354" r:id="rId31"/>
    <p:sldId id="259" r:id="rId32"/>
  </p:sldIdLst>
  <p:sldSz cx="9144000" cy="5143500" type="screen16x9"/>
  <p:notesSz cx="6858000" cy="9144000"/>
  <p:defaultTextStyle>
    <a:defPPr>
      <a:defRPr lang="ko-KR"/>
    </a:defPPr>
    <a:lvl1pPr marL="0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582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163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745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326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7908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489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071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6652" algn="l" defTabSz="779163" rtl="0" eaLnBrk="1" latinLnBrk="1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17375E"/>
    <a:srgbClr val="82D9B7"/>
    <a:srgbClr val="F2B830"/>
    <a:srgbClr val="E74E7D"/>
    <a:srgbClr val="17B9E7"/>
    <a:srgbClr val="873AA0"/>
    <a:srgbClr val="C481E2"/>
    <a:srgbClr val="0B497A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376" autoAdjust="0"/>
    <p:restoredTop sz="94357" autoAdjust="0"/>
  </p:normalViewPr>
  <p:slideViewPr>
    <p:cSldViewPr>
      <p:cViewPr>
        <p:scale>
          <a:sx n="127" d="100"/>
          <a:sy n="127" d="100"/>
        </p:scale>
        <p:origin x="-96" y="360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4" Type="http://schemas.openxmlformats.org/officeDocument/2006/relationships/chartUserShapes" Target="../drawings/drawing1.xm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2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ar-SA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ar-S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Sheet1!$A$1:$B$29</c:f>
              <c:strCache>
                <c:ptCount val="29"/>
                <c:pt idx="0">
                  <c:v> 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 </c:v>
                </c:pt>
                <c:pt idx="5">
                  <c:v>2017</c:v>
                </c:pt>
                <c:pt idx="6">
                  <c:v> </c:v>
                </c:pt>
                <c:pt idx="7">
                  <c:v> </c:v>
                </c:pt>
                <c:pt idx="8">
                  <c:v> 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5">
                  <c:v>2018</c:v>
                </c:pt>
                <c:pt idx="26">
                  <c:v>2019</c:v>
                </c:pt>
              </c:strCache>
              <c:extLst xmlns:c16r2="http://schemas.microsoft.com/office/drawing/2015/06/chart"/>
            </c:strRef>
          </c:cat>
          <c:val>
            <c:numRef>
              <c:f>Sheet1!$C$1:$C$29</c:f>
              <c:numCache>
                <c:formatCode>General</c:formatCode>
                <c:ptCount val="29"/>
                <c:pt idx="0">
                  <c:v>110.0</c:v>
                </c:pt>
                <c:pt idx="1">
                  <c:v>103.0</c:v>
                </c:pt>
                <c:pt idx="2">
                  <c:v>105.0</c:v>
                </c:pt>
                <c:pt idx="3">
                  <c:v>100.0</c:v>
                </c:pt>
                <c:pt idx="4">
                  <c:v>105.0</c:v>
                </c:pt>
                <c:pt idx="5">
                  <c:v>110.0</c:v>
                </c:pt>
                <c:pt idx="6">
                  <c:v>110.0</c:v>
                </c:pt>
                <c:pt idx="7">
                  <c:v>110.0</c:v>
                </c:pt>
                <c:pt idx="8">
                  <c:v>110.0</c:v>
                </c:pt>
                <c:pt idx="9">
                  <c:v>90.0</c:v>
                </c:pt>
                <c:pt idx="10">
                  <c:v>110.0</c:v>
                </c:pt>
                <c:pt idx="11">
                  <c:v>110.0</c:v>
                </c:pt>
                <c:pt idx="12">
                  <c:v>105.0</c:v>
                </c:pt>
                <c:pt idx="13">
                  <c:v>109.0</c:v>
                </c:pt>
                <c:pt idx="14">
                  <c:v>120.0</c:v>
                </c:pt>
                <c:pt idx="15">
                  <c:v>117.0</c:v>
                </c:pt>
                <c:pt idx="16">
                  <c:v>111.0</c:v>
                </c:pt>
                <c:pt idx="17">
                  <c:v>115.0</c:v>
                </c:pt>
                <c:pt idx="18">
                  <c:v>118.0</c:v>
                </c:pt>
                <c:pt idx="19">
                  <c:v>116.0</c:v>
                </c:pt>
                <c:pt idx="20">
                  <c:v>110.0</c:v>
                </c:pt>
                <c:pt idx="21">
                  <c:v>108.0</c:v>
                </c:pt>
                <c:pt idx="22">
                  <c:v>100.0</c:v>
                </c:pt>
                <c:pt idx="23">
                  <c:v>104.0</c:v>
                </c:pt>
                <c:pt idx="24">
                  <c:v>103.0</c:v>
                </c:pt>
                <c:pt idx="25">
                  <c:v>85.0</c:v>
                </c:pt>
                <c:pt idx="26">
                  <c:v>61.0</c:v>
                </c:pt>
                <c:pt idx="27">
                  <c:v>37.0</c:v>
                </c:pt>
                <c:pt idx="28">
                  <c:v>38.0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C11-4DD6-9B5D-0F85CBA63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8924224"/>
        <c:axId val="567764016"/>
      </c:lineChart>
      <c:catAx>
        <c:axId val="56892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ar-SA"/>
          </a:p>
        </c:txPr>
        <c:crossAx val="567764016"/>
        <c:crosses val="autoZero"/>
        <c:auto val="1"/>
        <c:lblAlgn val="ctr"/>
        <c:lblOffset val="100"/>
        <c:noMultiLvlLbl val="0"/>
      </c:catAx>
      <c:valAx>
        <c:axId val="56776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ar-SA"/>
          </a:p>
        </c:txPr>
        <c:crossAx val="568924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ar-SA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Shuaiba Container Terminal Revenue - 2018</a:t>
            </a:r>
          </a:p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457200" tIns="274320" rIns="91440" bIns="548640" anchor="ctr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ar-S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Sheet1!$A$13:$A$19</c:f>
              <c:strCache>
                <c:ptCount val="7"/>
                <c:pt idx="1">
                  <c:v>Handling Fees</c:v>
                </c:pt>
                <c:pt idx="2">
                  <c:v>Over Weight</c:v>
                </c:pt>
                <c:pt idx="3">
                  <c:v>OOG</c:v>
                </c:pt>
                <c:pt idx="4">
                  <c:v>Restow</c:v>
                </c:pt>
                <c:pt idx="5">
                  <c:v>Stevedoring Charges</c:v>
                </c:pt>
                <c:pt idx="6">
                  <c:v>Demmurage</c:v>
                </c:pt>
              </c:strCache>
            </c:strRef>
          </c:cat>
          <c:val>
            <c:numRef>
              <c:f>Sheet1!$C$13:$C$19</c:f>
              <c:numCache>
                <c:formatCode>[$KWD]\ #,##0</c:formatCode>
                <c:ptCount val="7"/>
                <c:pt idx="1">
                  <c:v>1.4963516E7</c:v>
                </c:pt>
                <c:pt idx="2">
                  <c:v>711842.0</c:v>
                </c:pt>
                <c:pt idx="3">
                  <c:v>24710.0</c:v>
                </c:pt>
                <c:pt idx="4">
                  <c:v>4689.0</c:v>
                </c:pt>
                <c:pt idx="5">
                  <c:v>1.2963925E6</c:v>
                </c:pt>
                <c:pt idx="6">
                  <c:v>1.746474431E6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7A-45BF-975A-E9BF704757E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68055696"/>
        <c:axId val="568060672"/>
      </c:barChart>
      <c:catAx>
        <c:axId val="56805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ar-SA"/>
          </a:p>
        </c:txPr>
        <c:crossAx val="568060672"/>
        <c:crosses val="autoZero"/>
        <c:auto val="1"/>
        <c:lblAlgn val="ctr"/>
        <c:lblOffset val="100"/>
        <c:noMultiLvlLbl val="0"/>
      </c:catAx>
      <c:valAx>
        <c:axId val="568060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ar-SA"/>
          </a:p>
        </c:txPr>
        <c:crossAx val="56805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ar-SA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0.05016</cdr:y>
    </cdr:from>
    <cdr:to>
      <cdr:x>0.06241</cdr:x>
      <cdr:y>0.12853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52400"/>
          <a:ext cx="419101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mins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EE1E6-004A-4028-81A3-0D224B43E148}" type="datetimeFigureOut">
              <a:rPr lang="ko-KR" altLang="en-US" smtClean="0"/>
              <a:t>2019. 5. 19.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F4566-F7D4-4438-AF8F-23AE3F5C85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013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582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163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745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326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7908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489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071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6652" algn="l" defTabSz="779163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F4566-F7D4-4438-AF8F-23AE3F5C851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624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F4566-F7D4-4438-AF8F-23AE3F5C851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2435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F4566-F7D4-4438-AF8F-23AE3F5C851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477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F4566-F7D4-4438-AF8F-23AE3F5C851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87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F4566-F7D4-4438-AF8F-23AE3F5C851D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225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13090"/>
            <a:ext cx="3182731" cy="6771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>
              <a:buNone/>
              <a:defRPr sz="4400" b="0" baseline="0">
                <a:solidFill>
                  <a:schemeClr val="bg1"/>
                </a:solidFill>
                <a:latin typeface="Impact" panose="020B080603090205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4571999" y="-20538"/>
            <a:ext cx="4572001" cy="4449463"/>
            <a:chOff x="4572000" y="-18950"/>
            <a:chExt cx="4572001" cy="4449463"/>
          </a:xfrm>
        </p:grpSpPr>
        <p:sp>
          <p:nvSpPr>
            <p:cNvPr id="4" name="자유형 3"/>
            <p:cNvSpPr>
              <a:spLocks/>
            </p:cNvSpPr>
            <p:nvPr userDrawn="1"/>
          </p:nvSpPr>
          <p:spPr bwMode="auto">
            <a:xfrm>
              <a:off x="4910884" y="190807"/>
              <a:ext cx="4233117" cy="4239706"/>
            </a:xfrm>
            <a:custGeom>
              <a:avLst/>
              <a:gdLst>
                <a:gd name="connsiteX0" fmla="*/ 1021022 w 4233117"/>
                <a:gd name="connsiteY0" fmla="*/ 0 h 4239706"/>
                <a:gd name="connsiteX1" fmla="*/ 4233117 w 4233117"/>
                <a:gd name="connsiteY1" fmla="*/ 0 h 4239706"/>
                <a:gd name="connsiteX2" fmla="*/ 4233117 w 4233117"/>
                <a:gd name="connsiteY2" fmla="*/ 3217068 h 4239706"/>
                <a:gd name="connsiteX3" fmla="*/ 4218113 w 4233117"/>
                <a:gd name="connsiteY3" fmla="*/ 3231895 h 4239706"/>
                <a:gd name="connsiteX4" fmla="*/ 3264209 w 4233117"/>
                <a:gd name="connsiteY4" fmla="*/ 4174553 h 4239706"/>
                <a:gd name="connsiteX5" fmla="*/ 3046748 w 4233117"/>
                <a:gd name="connsiteY5" fmla="*/ 4231418 h 4239706"/>
                <a:gd name="connsiteX6" fmla="*/ 766761 w 4233117"/>
                <a:gd name="connsiteY6" fmla="*/ 3607576 h 4239706"/>
                <a:gd name="connsiteX7" fmla="*/ 607847 w 4233117"/>
                <a:gd name="connsiteY7" fmla="*/ 3448689 h 4239706"/>
                <a:gd name="connsiteX8" fmla="*/ 7323 w 4233117"/>
                <a:gd name="connsiteY8" fmla="*/ 1160713 h 4239706"/>
                <a:gd name="connsiteX9" fmla="*/ 65870 w 4233117"/>
                <a:gd name="connsiteY9" fmla="*/ 943288 h 4239706"/>
                <a:gd name="connsiteX10" fmla="*/ 1021022 w 4233117"/>
                <a:gd name="connsiteY10" fmla="*/ 0 h 4239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33117" h="4239706">
                  <a:moveTo>
                    <a:pt x="1021022" y="0"/>
                  </a:moveTo>
                  <a:lnTo>
                    <a:pt x="4233117" y="0"/>
                  </a:lnTo>
                  <a:lnTo>
                    <a:pt x="4233117" y="3217068"/>
                  </a:lnTo>
                  <a:lnTo>
                    <a:pt x="4218113" y="3231895"/>
                  </a:lnTo>
                  <a:cubicBezTo>
                    <a:pt x="4129606" y="3319358"/>
                    <a:pt x="3893589" y="3552593"/>
                    <a:pt x="3264209" y="4174553"/>
                  </a:cubicBezTo>
                  <a:cubicBezTo>
                    <a:pt x="3207334" y="4231418"/>
                    <a:pt x="3125369" y="4253160"/>
                    <a:pt x="3046748" y="4231418"/>
                  </a:cubicBezTo>
                  <a:cubicBezTo>
                    <a:pt x="3046748" y="4231418"/>
                    <a:pt x="3046748" y="4231418"/>
                    <a:pt x="766761" y="3607576"/>
                  </a:cubicBezTo>
                  <a:cubicBezTo>
                    <a:pt x="688141" y="3587506"/>
                    <a:pt x="627921" y="3525624"/>
                    <a:pt x="607847" y="3448689"/>
                  </a:cubicBezTo>
                  <a:cubicBezTo>
                    <a:pt x="607847" y="3448689"/>
                    <a:pt x="607847" y="3448689"/>
                    <a:pt x="7323" y="1160713"/>
                  </a:cubicBezTo>
                  <a:cubicBezTo>
                    <a:pt x="-12751" y="1083778"/>
                    <a:pt x="8995" y="1000153"/>
                    <a:pt x="65870" y="943288"/>
                  </a:cubicBezTo>
                  <a:cubicBezTo>
                    <a:pt x="65870" y="943288"/>
                    <a:pt x="65870" y="943288"/>
                    <a:pt x="1021022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63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/>
            </a:p>
          </p:txBody>
        </p:sp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4776895" y="-18950"/>
              <a:ext cx="4367105" cy="4335699"/>
            </a:xfrm>
            <a:custGeom>
              <a:avLst/>
              <a:gdLst>
                <a:gd name="T0" fmla="*/ 618 w 2561"/>
                <a:gd name="T1" fmla="*/ 0 h 2543"/>
                <a:gd name="T2" fmla="*/ 47 w 2561"/>
                <a:gd name="T3" fmla="*/ 564 h 2543"/>
                <a:gd name="T4" fmla="*/ 12 w 2561"/>
                <a:gd name="T5" fmla="*/ 694 h 2543"/>
                <a:gd name="T6" fmla="*/ 371 w 2561"/>
                <a:gd name="T7" fmla="*/ 2062 h 2543"/>
                <a:gd name="T8" fmla="*/ 466 w 2561"/>
                <a:gd name="T9" fmla="*/ 2157 h 2543"/>
                <a:gd name="T10" fmla="*/ 1829 w 2561"/>
                <a:gd name="T11" fmla="*/ 2530 h 2543"/>
                <a:gd name="T12" fmla="*/ 1959 w 2561"/>
                <a:gd name="T13" fmla="*/ 2496 h 2543"/>
                <a:gd name="T14" fmla="*/ 2561 w 2561"/>
                <a:gd name="T15" fmla="*/ 1901 h 2543"/>
                <a:gd name="T16" fmla="*/ 2561 w 2561"/>
                <a:gd name="T17" fmla="*/ 0 h 2543"/>
                <a:gd name="T18" fmla="*/ 618 w 2561"/>
                <a:gd name="T19" fmla="*/ 0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1" h="2543">
                  <a:moveTo>
                    <a:pt x="618" y="0"/>
                  </a:moveTo>
                  <a:cubicBezTo>
                    <a:pt x="47" y="564"/>
                    <a:pt x="47" y="564"/>
                    <a:pt x="47" y="564"/>
                  </a:cubicBezTo>
                  <a:cubicBezTo>
                    <a:pt x="13" y="598"/>
                    <a:pt x="0" y="648"/>
                    <a:pt x="12" y="694"/>
                  </a:cubicBezTo>
                  <a:cubicBezTo>
                    <a:pt x="371" y="2062"/>
                    <a:pt x="371" y="2062"/>
                    <a:pt x="371" y="2062"/>
                  </a:cubicBezTo>
                  <a:cubicBezTo>
                    <a:pt x="383" y="2108"/>
                    <a:pt x="419" y="2145"/>
                    <a:pt x="466" y="2157"/>
                  </a:cubicBezTo>
                  <a:cubicBezTo>
                    <a:pt x="1829" y="2530"/>
                    <a:pt x="1829" y="2530"/>
                    <a:pt x="1829" y="2530"/>
                  </a:cubicBezTo>
                  <a:cubicBezTo>
                    <a:pt x="1876" y="2543"/>
                    <a:pt x="1925" y="2530"/>
                    <a:pt x="1959" y="2496"/>
                  </a:cubicBezTo>
                  <a:cubicBezTo>
                    <a:pt x="2561" y="1901"/>
                    <a:pt x="2561" y="1901"/>
                    <a:pt x="2561" y="1901"/>
                  </a:cubicBezTo>
                  <a:cubicBezTo>
                    <a:pt x="2561" y="0"/>
                    <a:pt x="2561" y="0"/>
                    <a:pt x="2561" y="0"/>
                  </a:cubicBezTo>
                  <a:lnTo>
                    <a:pt x="618" y="0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>
              <a:gradFill>
                <a:gsLst>
                  <a:gs pos="0">
                    <a:srgbClr val="F2B830"/>
                  </a:gs>
                  <a:gs pos="68000">
                    <a:srgbClr val="F2B830"/>
                  </a:gs>
                  <a:gs pos="100000">
                    <a:srgbClr val="E7381B"/>
                  </a:gs>
                </a:gsLst>
                <a:lin ang="5400000" scaled="1"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4572000" y="1588"/>
              <a:ext cx="4572000" cy="4277371"/>
            </a:xfrm>
            <a:custGeom>
              <a:avLst/>
              <a:gdLst>
                <a:gd name="T0" fmla="*/ 1627 w 2681"/>
                <a:gd name="T1" fmla="*/ 2470 h 2509"/>
                <a:gd name="T2" fmla="*/ 1554 w 2681"/>
                <a:gd name="T3" fmla="*/ 2493 h 2509"/>
                <a:gd name="T4" fmla="*/ 1554 w 2681"/>
                <a:gd name="T5" fmla="*/ 2493 h 2509"/>
                <a:gd name="T6" fmla="*/ 1503 w 2681"/>
                <a:gd name="T7" fmla="*/ 2482 h 2509"/>
                <a:gd name="T8" fmla="*/ 233 w 2681"/>
                <a:gd name="T9" fmla="*/ 1910 h 2509"/>
                <a:gd name="T10" fmla="*/ 160 w 2681"/>
                <a:gd name="T11" fmla="*/ 1809 h 2509"/>
                <a:gd name="T12" fmla="*/ 21 w 2681"/>
                <a:gd name="T13" fmla="*/ 422 h 2509"/>
                <a:gd name="T14" fmla="*/ 72 w 2681"/>
                <a:gd name="T15" fmla="*/ 309 h 2509"/>
                <a:gd name="T16" fmla="*/ 501 w 2681"/>
                <a:gd name="T17" fmla="*/ 0 h 2509"/>
                <a:gd name="T18" fmla="*/ 474 w 2681"/>
                <a:gd name="T19" fmla="*/ 0 h 2509"/>
                <a:gd name="T20" fmla="*/ 63 w 2681"/>
                <a:gd name="T21" fmla="*/ 296 h 2509"/>
                <a:gd name="T22" fmla="*/ 5 w 2681"/>
                <a:gd name="T23" fmla="*/ 424 h 2509"/>
                <a:gd name="T24" fmla="*/ 144 w 2681"/>
                <a:gd name="T25" fmla="*/ 1810 h 2509"/>
                <a:gd name="T26" fmla="*/ 226 w 2681"/>
                <a:gd name="T27" fmla="*/ 1924 h 2509"/>
                <a:gd name="T28" fmla="*/ 1497 w 2681"/>
                <a:gd name="T29" fmla="*/ 2497 h 2509"/>
                <a:gd name="T30" fmla="*/ 1554 w 2681"/>
                <a:gd name="T31" fmla="*/ 2509 h 2509"/>
                <a:gd name="T32" fmla="*/ 1554 w 2681"/>
                <a:gd name="T33" fmla="*/ 2509 h 2509"/>
                <a:gd name="T34" fmla="*/ 1636 w 2681"/>
                <a:gd name="T35" fmla="*/ 2483 h 2509"/>
                <a:gd name="T36" fmla="*/ 2681 w 2681"/>
                <a:gd name="T37" fmla="*/ 1731 h 2509"/>
                <a:gd name="T38" fmla="*/ 2681 w 2681"/>
                <a:gd name="T39" fmla="*/ 1711 h 2509"/>
                <a:gd name="T40" fmla="*/ 1627 w 2681"/>
                <a:gd name="T41" fmla="*/ 2470 h 2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81" h="2509">
                  <a:moveTo>
                    <a:pt x="1627" y="2470"/>
                  </a:moveTo>
                  <a:cubicBezTo>
                    <a:pt x="1606" y="2485"/>
                    <a:pt x="1581" y="2493"/>
                    <a:pt x="1554" y="2493"/>
                  </a:cubicBezTo>
                  <a:cubicBezTo>
                    <a:pt x="1554" y="2493"/>
                    <a:pt x="1554" y="2493"/>
                    <a:pt x="1554" y="2493"/>
                  </a:cubicBezTo>
                  <a:cubicBezTo>
                    <a:pt x="1537" y="2493"/>
                    <a:pt x="1519" y="2490"/>
                    <a:pt x="1503" y="2482"/>
                  </a:cubicBezTo>
                  <a:cubicBezTo>
                    <a:pt x="233" y="1910"/>
                    <a:pt x="233" y="1910"/>
                    <a:pt x="233" y="1910"/>
                  </a:cubicBezTo>
                  <a:cubicBezTo>
                    <a:pt x="193" y="1891"/>
                    <a:pt x="165" y="1853"/>
                    <a:pt x="160" y="1809"/>
                  </a:cubicBezTo>
                  <a:cubicBezTo>
                    <a:pt x="21" y="422"/>
                    <a:pt x="21" y="422"/>
                    <a:pt x="21" y="422"/>
                  </a:cubicBezTo>
                  <a:cubicBezTo>
                    <a:pt x="17" y="378"/>
                    <a:pt x="36" y="335"/>
                    <a:pt x="72" y="309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63" y="296"/>
                    <a:pt x="63" y="296"/>
                    <a:pt x="63" y="296"/>
                  </a:cubicBezTo>
                  <a:cubicBezTo>
                    <a:pt x="22" y="325"/>
                    <a:pt x="0" y="374"/>
                    <a:pt x="5" y="424"/>
                  </a:cubicBezTo>
                  <a:cubicBezTo>
                    <a:pt x="144" y="1810"/>
                    <a:pt x="144" y="1810"/>
                    <a:pt x="144" y="1810"/>
                  </a:cubicBezTo>
                  <a:cubicBezTo>
                    <a:pt x="149" y="1860"/>
                    <a:pt x="181" y="1904"/>
                    <a:pt x="226" y="1924"/>
                  </a:cubicBezTo>
                  <a:cubicBezTo>
                    <a:pt x="1497" y="2497"/>
                    <a:pt x="1497" y="2497"/>
                    <a:pt x="1497" y="2497"/>
                  </a:cubicBezTo>
                  <a:cubicBezTo>
                    <a:pt x="1515" y="2505"/>
                    <a:pt x="1534" y="2509"/>
                    <a:pt x="1554" y="2509"/>
                  </a:cubicBezTo>
                  <a:cubicBezTo>
                    <a:pt x="1554" y="2509"/>
                    <a:pt x="1554" y="2509"/>
                    <a:pt x="1554" y="2509"/>
                  </a:cubicBezTo>
                  <a:cubicBezTo>
                    <a:pt x="1584" y="2509"/>
                    <a:pt x="1612" y="2500"/>
                    <a:pt x="1636" y="2483"/>
                  </a:cubicBezTo>
                  <a:cubicBezTo>
                    <a:pt x="2681" y="1731"/>
                    <a:pt x="2681" y="1731"/>
                    <a:pt x="2681" y="1731"/>
                  </a:cubicBezTo>
                  <a:cubicBezTo>
                    <a:pt x="2681" y="1711"/>
                    <a:pt x="2681" y="1711"/>
                    <a:pt x="2681" y="1711"/>
                  </a:cubicBezTo>
                  <a:lnTo>
                    <a:pt x="1627" y="2470"/>
                  </a:lnTo>
                  <a:close/>
                </a:path>
              </a:pathLst>
            </a:custGeom>
            <a:gradFill>
              <a:gsLst>
                <a:gs pos="0">
                  <a:srgbClr val="E7381B"/>
                </a:gs>
                <a:gs pos="63000">
                  <a:srgbClr val="F2B830"/>
                </a:gs>
                <a:gs pos="100000">
                  <a:srgbClr val="F2B830"/>
                </a:gs>
              </a:gsLst>
              <a:lin ang="1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9160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텍스트 개체 틀 7"/>
          <p:cNvSpPr>
            <a:spLocks noGrp="1"/>
          </p:cNvSpPr>
          <p:nvPr>
            <p:ph type="body" sz="quarter" idx="13" hasCustomPrompt="1"/>
          </p:nvPr>
        </p:nvSpPr>
        <p:spPr>
          <a:xfrm>
            <a:off x="755576" y="2463738"/>
            <a:ext cx="2123979" cy="6309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4100" b="0" baseline="0">
                <a:solidFill>
                  <a:schemeClr val="bg1"/>
                </a:solidFill>
                <a:latin typeface="Impact" panose="020B080603090205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</a:t>
            </a:r>
            <a:endParaRPr lang="ko-KR" altLang="en-US"/>
          </a:p>
        </p:txBody>
      </p:sp>
      <p:sp>
        <p:nvSpPr>
          <p:cNvPr id="32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755577" y="3489853"/>
            <a:ext cx="1549720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00" b="1" baseline="0">
                <a:solidFill>
                  <a:schemeClr val="bg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01. Contents title</a:t>
            </a:r>
            <a:endParaRPr lang="ko-KR" altLang="en-US"/>
          </a:p>
        </p:txBody>
      </p:sp>
      <p:sp>
        <p:nvSpPr>
          <p:cNvPr id="36" name="텍스트 개체 틀 7"/>
          <p:cNvSpPr>
            <a:spLocks noGrp="1"/>
          </p:cNvSpPr>
          <p:nvPr>
            <p:ph type="body" sz="quarter" idx="21" hasCustomPrompt="1"/>
          </p:nvPr>
        </p:nvSpPr>
        <p:spPr>
          <a:xfrm>
            <a:off x="3281396" y="3489853"/>
            <a:ext cx="1549720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00" b="1" baseline="0">
                <a:solidFill>
                  <a:schemeClr val="bg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02. Contents title</a:t>
            </a:r>
            <a:endParaRPr lang="ko-KR" altLang="en-US"/>
          </a:p>
        </p:txBody>
      </p:sp>
      <p:sp>
        <p:nvSpPr>
          <p:cNvPr id="40" name="텍스트 개체 틀 7"/>
          <p:cNvSpPr>
            <a:spLocks noGrp="1"/>
          </p:cNvSpPr>
          <p:nvPr>
            <p:ph type="body" sz="quarter" idx="25" hasCustomPrompt="1"/>
          </p:nvPr>
        </p:nvSpPr>
        <p:spPr>
          <a:xfrm>
            <a:off x="5797166" y="3489853"/>
            <a:ext cx="1549720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00" b="1" baseline="0">
                <a:solidFill>
                  <a:schemeClr val="bg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03. Contents title</a:t>
            </a:r>
            <a:endParaRPr lang="ko-KR" altLang="en-US"/>
          </a:p>
        </p:txBody>
      </p:sp>
      <p:sp>
        <p:nvSpPr>
          <p:cNvPr id="21" name="텍스트 개체 틀 7"/>
          <p:cNvSpPr>
            <a:spLocks noGrp="1"/>
          </p:cNvSpPr>
          <p:nvPr>
            <p:ph type="body" sz="quarter" idx="26" hasCustomPrompt="1"/>
          </p:nvPr>
        </p:nvSpPr>
        <p:spPr>
          <a:xfrm>
            <a:off x="755577" y="4102803"/>
            <a:ext cx="1549720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00" b="1" baseline="0">
                <a:solidFill>
                  <a:schemeClr val="bg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01. Contents title</a:t>
            </a:r>
            <a:endParaRPr lang="ko-KR" altLang="en-US"/>
          </a:p>
        </p:txBody>
      </p:sp>
      <p:sp>
        <p:nvSpPr>
          <p:cNvPr id="22" name="텍스트 개체 틀 7"/>
          <p:cNvSpPr>
            <a:spLocks noGrp="1"/>
          </p:cNvSpPr>
          <p:nvPr>
            <p:ph type="body" sz="quarter" idx="27" hasCustomPrompt="1"/>
          </p:nvPr>
        </p:nvSpPr>
        <p:spPr>
          <a:xfrm>
            <a:off x="3281396" y="4102803"/>
            <a:ext cx="1549720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00" b="1" baseline="0">
                <a:solidFill>
                  <a:schemeClr val="bg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02. Contents title</a:t>
            </a:r>
            <a:endParaRPr lang="ko-KR" altLang="en-US"/>
          </a:p>
        </p:txBody>
      </p:sp>
      <p:sp>
        <p:nvSpPr>
          <p:cNvPr id="23" name="텍스트 개체 틀 7"/>
          <p:cNvSpPr>
            <a:spLocks noGrp="1"/>
          </p:cNvSpPr>
          <p:nvPr>
            <p:ph type="body" sz="quarter" idx="28" hasCustomPrompt="1"/>
          </p:nvPr>
        </p:nvSpPr>
        <p:spPr>
          <a:xfrm>
            <a:off x="5797166" y="4102803"/>
            <a:ext cx="1549720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00" b="1" baseline="0">
                <a:solidFill>
                  <a:schemeClr val="bg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03. Contents title</a:t>
            </a:r>
            <a:endParaRPr lang="ko-KR" altLang="en-US"/>
          </a:p>
        </p:txBody>
      </p:sp>
      <p:sp>
        <p:nvSpPr>
          <p:cNvPr id="9" name="자유형 8"/>
          <p:cNvSpPr>
            <a:spLocks/>
          </p:cNvSpPr>
          <p:nvPr userDrawn="1"/>
        </p:nvSpPr>
        <p:spPr bwMode="auto">
          <a:xfrm>
            <a:off x="4421688" y="-11723"/>
            <a:ext cx="4722312" cy="3022631"/>
          </a:xfrm>
          <a:custGeom>
            <a:avLst/>
            <a:gdLst>
              <a:gd name="connsiteX0" fmla="*/ 0 w 5112915"/>
              <a:gd name="connsiteY0" fmla="*/ 0 h 3272646"/>
              <a:gd name="connsiteX1" fmla="*/ 5112915 w 5112915"/>
              <a:gd name="connsiteY1" fmla="*/ 0 h 3272646"/>
              <a:gd name="connsiteX2" fmla="*/ 5112915 w 5112915"/>
              <a:gd name="connsiteY2" fmla="*/ 152937 h 3272646"/>
              <a:gd name="connsiteX3" fmla="*/ 5112915 w 5112915"/>
              <a:gd name="connsiteY3" fmla="*/ 1967457 h 3272646"/>
              <a:gd name="connsiteX4" fmla="*/ 3873313 w 5112915"/>
              <a:gd name="connsiteY4" fmla="*/ 3192444 h 3272646"/>
              <a:gd name="connsiteX5" fmla="*/ 3605625 w 5112915"/>
              <a:gd name="connsiteY5" fmla="*/ 3262443 h 3272646"/>
              <a:gd name="connsiteX6" fmla="*/ 799017 w 5112915"/>
              <a:gd name="connsiteY6" fmla="*/ 2494510 h 3272646"/>
              <a:gd name="connsiteX7" fmla="*/ 603398 w 5112915"/>
              <a:gd name="connsiteY7" fmla="*/ 2298924 h 3272646"/>
              <a:gd name="connsiteX8" fmla="*/ 53193 w 5112915"/>
              <a:gd name="connsiteY8" fmla="*/ 202666 h 3272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2915" h="3272646">
                <a:moveTo>
                  <a:pt x="0" y="0"/>
                </a:moveTo>
                <a:lnTo>
                  <a:pt x="5112915" y="0"/>
                </a:lnTo>
                <a:lnTo>
                  <a:pt x="5112915" y="152937"/>
                </a:lnTo>
                <a:cubicBezTo>
                  <a:pt x="5112915" y="637383"/>
                  <a:pt x="5112915" y="1233623"/>
                  <a:pt x="5112915" y="1967457"/>
                </a:cubicBezTo>
                <a:cubicBezTo>
                  <a:pt x="5112915" y="1967457"/>
                  <a:pt x="5112915" y="1967457"/>
                  <a:pt x="3873313" y="3192444"/>
                </a:cubicBezTo>
                <a:cubicBezTo>
                  <a:pt x="3803302" y="3262443"/>
                  <a:pt x="3702404" y="3289207"/>
                  <a:pt x="3605625" y="3262443"/>
                </a:cubicBezTo>
                <a:cubicBezTo>
                  <a:pt x="3605625" y="3262443"/>
                  <a:pt x="3605625" y="3262443"/>
                  <a:pt x="799017" y="2494510"/>
                </a:cubicBezTo>
                <a:cubicBezTo>
                  <a:pt x="702237" y="2469804"/>
                  <a:pt x="628108" y="2393629"/>
                  <a:pt x="603398" y="2298924"/>
                </a:cubicBezTo>
                <a:cubicBezTo>
                  <a:pt x="603398" y="2298924"/>
                  <a:pt x="603398" y="2298924"/>
                  <a:pt x="53193" y="202666"/>
                </a:cubicBezTo>
                <a:close/>
              </a:path>
            </a:pathLst>
          </a:custGeom>
          <a:blipFill dpi="0" rotWithShape="0">
            <a:blip r:embed="rId2"/>
            <a:srcRect/>
            <a:stretch>
              <a:fillRect l="-12904" t="1" r="-242" b="-18435"/>
            </a:stretch>
          </a:blipFill>
          <a:ln w="6350">
            <a:gradFill>
              <a:gsLst>
                <a:gs pos="0">
                  <a:srgbClr val="F2B830">
                    <a:alpha val="0"/>
                  </a:srgbClr>
                </a:gs>
                <a:gs pos="80000">
                  <a:srgbClr val="F2B830"/>
                </a:gs>
                <a:gs pos="100000">
                  <a:srgbClr val="E7381B"/>
                </a:gs>
              </a:gsLst>
              <a:lin ang="7200000" scaled="0"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10" name="자유형 9"/>
          <p:cNvSpPr>
            <a:spLocks/>
          </p:cNvSpPr>
          <p:nvPr userDrawn="1"/>
        </p:nvSpPr>
        <p:spPr bwMode="auto">
          <a:xfrm>
            <a:off x="4209016" y="0"/>
            <a:ext cx="4934984" cy="3295016"/>
          </a:xfrm>
          <a:custGeom>
            <a:avLst/>
            <a:gdLst>
              <a:gd name="connsiteX0" fmla="*/ 0 w 4934984"/>
              <a:gd name="connsiteY0" fmla="*/ 0 h 3295016"/>
              <a:gd name="connsiteX1" fmla="*/ 30195 w 4934984"/>
              <a:gd name="connsiteY1" fmla="*/ 0 h 3295016"/>
              <a:gd name="connsiteX2" fmla="*/ 33473 w 4934984"/>
              <a:gd name="connsiteY2" fmla="*/ 32696 h 3295016"/>
              <a:gd name="connsiteX3" fmla="*/ 229574 w 4934984"/>
              <a:gd name="connsiteY3" fmla="*/ 1988877 h 3295016"/>
              <a:gd name="connsiteX4" fmla="*/ 365827 w 4934984"/>
              <a:gd name="connsiteY4" fmla="*/ 2177334 h 3295016"/>
              <a:gd name="connsiteX5" fmla="*/ 2736264 w 4934984"/>
              <a:gd name="connsiteY5" fmla="*/ 3244637 h 3295016"/>
              <a:gd name="connsiteX6" fmla="*/ 2831455 w 4934984"/>
              <a:gd name="connsiteY6" fmla="*/ 3265162 h 3295016"/>
              <a:gd name="connsiteX7" fmla="*/ 2967708 w 4934984"/>
              <a:gd name="connsiteY7" fmla="*/ 3222246 h 3295016"/>
              <a:gd name="connsiteX8" fmla="*/ 4934984 w 4934984"/>
              <a:gd name="connsiteY8" fmla="*/ 1806017 h 3295016"/>
              <a:gd name="connsiteX9" fmla="*/ 4934984 w 4934984"/>
              <a:gd name="connsiteY9" fmla="*/ 1843335 h 3295016"/>
              <a:gd name="connsiteX10" fmla="*/ 2984507 w 4934984"/>
              <a:gd name="connsiteY10" fmla="*/ 3246502 h 3295016"/>
              <a:gd name="connsiteX11" fmla="*/ 2831455 w 4934984"/>
              <a:gd name="connsiteY11" fmla="*/ 3295016 h 3295016"/>
              <a:gd name="connsiteX12" fmla="*/ 2725065 w 4934984"/>
              <a:gd name="connsiteY12" fmla="*/ 3272625 h 3295016"/>
              <a:gd name="connsiteX13" fmla="*/ 352762 w 4934984"/>
              <a:gd name="connsiteY13" fmla="*/ 2203457 h 3295016"/>
              <a:gd name="connsiteX14" fmla="*/ 199710 w 4934984"/>
              <a:gd name="connsiteY14" fmla="*/ 1990743 h 3295016"/>
              <a:gd name="connsiteX15" fmla="*/ 6610 w 4934984"/>
              <a:gd name="connsiteY15" fmla="*/ 65884 h 329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34984" h="3295016">
                <a:moveTo>
                  <a:pt x="0" y="0"/>
                </a:moveTo>
                <a:lnTo>
                  <a:pt x="30195" y="0"/>
                </a:lnTo>
                <a:lnTo>
                  <a:pt x="33473" y="32696"/>
                </a:lnTo>
                <a:cubicBezTo>
                  <a:pt x="71477" y="411801"/>
                  <a:pt x="132283" y="1018368"/>
                  <a:pt x="229574" y="1988877"/>
                </a:cubicBezTo>
                <a:cubicBezTo>
                  <a:pt x="238906" y="2070977"/>
                  <a:pt x="291168" y="2141882"/>
                  <a:pt x="365827" y="2177334"/>
                </a:cubicBezTo>
                <a:cubicBezTo>
                  <a:pt x="365827" y="2177334"/>
                  <a:pt x="365827" y="2177334"/>
                  <a:pt x="2736264" y="3244637"/>
                </a:cubicBezTo>
                <a:cubicBezTo>
                  <a:pt x="2766128" y="3259564"/>
                  <a:pt x="2799725" y="3265162"/>
                  <a:pt x="2831455" y="3265162"/>
                </a:cubicBezTo>
                <a:cubicBezTo>
                  <a:pt x="2881850" y="3265162"/>
                  <a:pt x="2928512" y="3250234"/>
                  <a:pt x="2967708" y="3222246"/>
                </a:cubicBezTo>
                <a:lnTo>
                  <a:pt x="4934984" y="1806017"/>
                </a:lnTo>
                <a:cubicBezTo>
                  <a:pt x="4934984" y="1806017"/>
                  <a:pt x="4934984" y="1806017"/>
                  <a:pt x="4934984" y="1843335"/>
                </a:cubicBezTo>
                <a:cubicBezTo>
                  <a:pt x="4934984" y="1843335"/>
                  <a:pt x="4934984" y="1843335"/>
                  <a:pt x="2984507" y="3246502"/>
                </a:cubicBezTo>
                <a:cubicBezTo>
                  <a:pt x="2939711" y="3278223"/>
                  <a:pt x="2887449" y="3295016"/>
                  <a:pt x="2831455" y="3295016"/>
                </a:cubicBezTo>
                <a:cubicBezTo>
                  <a:pt x="2794125" y="3295016"/>
                  <a:pt x="2758662" y="3287553"/>
                  <a:pt x="2725065" y="3272625"/>
                </a:cubicBezTo>
                <a:cubicBezTo>
                  <a:pt x="2725065" y="3272625"/>
                  <a:pt x="2725065" y="3272625"/>
                  <a:pt x="352762" y="2203457"/>
                </a:cubicBezTo>
                <a:cubicBezTo>
                  <a:pt x="268770" y="2166138"/>
                  <a:pt x="209043" y="2084038"/>
                  <a:pt x="199710" y="1990743"/>
                </a:cubicBezTo>
                <a:cubicBezTo>
                  <a:pt x="199710" y="1990743"/>
                  <a:pt x="199710" y="1990743"/>
                  <a:pt x="6610" y="65884"/>
                </a:cubicBezTo>
                <a:close/>
              </a:path>
            </a:pathLst>
          </a:custGeom>
          <a:gradFill>
            <a:gsLst>
              <a:gs pos="0">
                <a:srgbClr val="E7381B"/>
              </a:gs>
              <a:gs pos="63000">
                <a:srgbClr val="F2B830"/>
              </a:gs>
              <a:gs pos="100000">
                <a:srgbClr val="F2B830"/>
              </a:gs>
            </a:gsLst>
            <a:lin ang="1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9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7"/>
          <p:cNvSpPr>
            <a:spLocks noGrp="1"/>
          </p:cNvSpPr>
          <p:nvPr>
            <p:ph type="body" sz="quarter" idx="13" hasCustomPrompt="1"/>
          </p:nvPr>
        </p:nvSpPr>
        <p:spPr>
          <a:xfrm>
            <a:off x="4935719" y="1795951"/>
            <a:ext cx="2858155" cy="5232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3400" b="0" baseline="0">
                <a:solidFill>
                  <a:srgbClr val="343434"/>
                </a:solidFill>
                <a:latin typeface="Impact" panose="020B080603090205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  <p:sp>
        <p:nvSpPr>
          <p:cNvPr id="23" name="텍스트 개체 틀 7"/>
          <p:cNvSpPr>
            <a:spLocks noGrp="1"/>
          </p:cNvSpPr>
          <p:nvPr>
            <p:ph type="body" sz="quarter" idx="24" hasCustomPrompt="1"/>
          </p:nvPr>
        </p:nvSpPr>
        <p:spPr>
          <a:xfrm>
            <a:off x="4935719" y="2571750"/>
            <a:ext cx="916918" cy="2000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300" b="0" baseline="0">
                <a:solidFill>
                  <a:srgbClr val="343434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31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 userDrawn="1"/>
        </p:nvSpPr>
        <p:spPr>
          <a:xfrm>
            <a:off x="213646" y="679010"/>
            <a:ext cx="8716708" cy="4464490"/>
          </a:xfrm>
          <a:prstGeom prst="round2SameRect">
            <a:avLst>
              <a:gd name="adj1" fmla="val 3888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41611" y="4802982"/>
            <a:ext cx="942067" cy="273844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B63491E7-24EC-4CC9-B657-6F0836241F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86522"/>
            <a:ext cx="2526333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3000" b="0" baseline="0">
                <a:solidFill>
                  <a:schemeClr val="bg1"/>
                </a:solidFill>
                <a:latin typeface="Impact" panose="020B080603090205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79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419871" y="3291830"/>
            <a:ext cx="2304258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dist">
              <a:buNone/>
              <a:defRPr sz="3400" b="0" baseline="0">
                <a:solidFill>
                  <a:schemeClr val="bg1"/>
                </a:solidFill>
                <a:latin typeface="Impact" panose="020B080603090205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THANK YOU</a:t>
            </a:r>
            <a:endParaRPr lang="ko-KR" altLang="en-US"/>
          </a:p>
        </p:txBody>
      </p:sp>
      <p:sp>
        <p:nvSpPr>
          <p:cNvPr id="7" name="자유형 8"/>
          <p:cNvSpPr>
            <a:spLocks/>
          </p:cNvSpPr>
          <p:nvPr userDrawn="1"/>
        </p:nvSpPr>
        <p:spPr bwMode="auto">
          <a:xfrm>
            <a:off x="2768448" y="-20538"/>
            <a:ext cx="3757644" cy="2367241"/>
          </a:xfrm>
          <a:custGeom>
            <a:avLst/>
            <a:gdLst>
              <a:gd name="connsiteX0" fmla="*/ 0 w 5112915"/>
              <a:gd name="connsiteY0" fmla="*/ 0 h 3272646"/>
              <a:gd name="connsiteX1" fmla="*/ 5112915 w 5112915"/>
              <a:gd name="connsiteY1" fmla="*/ 0 h 3272646"/>
              <a:gd name="connsiteX2" fmla="*/ 5112915 w 5112915"/>
              <a:gd name="connsiteY2" fmla="*/ 152937 h 3272646"/>
              <a:gd name="connsiteX3" fmla="*/ 5112915 w 5112915"/>
              <a:gd name="connsiteY3" fmla="*/ 1967457 h 3272646"/>
              <a:gd name="connsiteX4" fmla="*/ 3873313 w 5112915"/>
              <a:gd name="connsiteY4" fmla="*/ 3192444 h 3272646"/>
              <a:gd name="connsiteX5" fmla="*/ 3605625 w 5112915"/>
              <a:gd name="connsiteY5" fmla="*/ 3262443 h 3272646"/>
              <a:gd name="connsiteX6" fmla="*/ 799017 w 5112915"/>
              <a:gd name="connsiteY6" fmla="*/ 2494510 h 3272646"/>
              <a:gd name="connsiteX7" fmla="*/ 603398 w 5112915"/>
              <a:gd name="connsiteY7" fmla="*/ 2298924 h 3272646"/>
              <a:gd name="connsiteX8" fmla="*/ 53193 w 5112915"/>
              <a:gd name="connsiteY8" fmla="*/ 202666 h 3272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2915" h="3272646">
                <a:moveTo>
                  <a:pt x="0" y="0"/>
                </a:moveTo>
                <a:lnTo>
                  <a:pt x="5112915" y="0"/>
                </a:lnTo>
                <a:lnTo>
                  <a:pt x="5112915" y="152937"/>
                </a:lnTo>
                <a:cubicBezTo>
                  <a:pt x="5112915" y="637383"/>
                  <a:pt x="5112915" y="1233623"/>
                  <a:pt x="5112915" y="1967457"/>
                </a:cubicBezTo>
                <a:cubicBezTo>
                  <a:pt x="5112915" y="1967457"/>
                  <a:pt x="5112915" y="1967457"/>
                  <a:pt x="3873313" y="3192444"/>
                </a:cubicBezTo>
                <a:cubicBezTo>
                  <a:pt x="3803302" y="3262443"/>
                  <a:pt x="3702404" y="3289207"/>
                  <a:pt x="3605625" y="3262443"/>
                </a:cubicBezTo>
                <a:cubicBezTo>
                  <a:pt x="3605625" y="3262443"/>
                  <a:pt x="3605625" y="3262443"/>
                  <a:pt x="799017" y="2494510"/>
                </a:cubicBezTo>
                <a:cubicBezTo>
                  <a:pt x="702237" y="2469804"/>
                  <a:pt x="628108" y="2393629"/>
                  <a:pt x="603398" y="2298924"/>
                </a:cubicBezTo>
                <a:cubicBezTo>
                  <a:pt x="603398" y="2298924"/>
                  <a:pt x="603398" y="2298924"/>
                  <a:pt x="53193" y="202666"/>
                </a:cubicBezTo>
                <a:close/>
              </a:path>
            </a:pathLst>
          </a:custGeom>
          <a:blipFill dpi="0" rotWithShape="0">
            <a:blip r:embed="rId2"/>
            <a:srcRect/>
            <a:stretch>
              <a:fillRect l="-12904" t="1" r="-242" b="-18435"/>
            </a:stretch>
          </a:blipFill>
          <a:ln w="6350">
            <a:gradFill>
              <a:gsLst>
                <a:gs pos="0">
                  <a:srgbClr val="F2B830">
                    <a:alpha val="0"/>
                  </a:srgbClr>
                </a:gs>
                <a:gs pos="80000">
                  <a:srgbClr val="F2B830"/>
                </a:gs>
                <a:gs pos="100000">
                  <a:srgbClr val="E7381B"/>
                </a:gs>
              </a:gsLst>
              <a:lin ang="7200000" scaled="0"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  <p:sp>
        <p:nvSpPr>
          <p:cNvPr id="9" name="자유형 9"/>
          <p:cNvSpPr>
            <a:spLocks/>
          </p:cNvSpPr>
          <p:nvPr userDrawn="1"/>
        </p:nvSpPr>
        <p:spPr bwMode="auto">
          <a:xfrm>
            <a:off x="2555776" y="-8815"/>
            <a:ext cx="3926872" cy="2580565"/>
          </a:xfrm>
          <a:custGeom>
            <a:avLst/>
            <a:gdLst>
              <a:gd name="connsiteX0" fmla="*/ 0 w 4934984"/>
              <a:gd name="connsiteY0" fmla="*/ 0 h 3295016"/>
              <a:gd name="connsiteX1" fmla="*/ 30195 w 4934984"/>
              <a:gd name="connsiteY1" fmla="*/ 0 h 3295016"/>
              <a:gd name="connsiteX2" fmla="*/ 33473 w 4934984"/>
              <a:gd name="connsiteY2" fmla="*/ 32696 h 3295016"/>
              <a:gd name="connsiteX3" fmla="*/ 229574 w 4934984"/>
              <a:gd name="connsiteY3" fmla="*/ 1988877 h 3295016"/>
              <a:gd name="connsiteX4" fmla="*/ 365827 w 4934984"/>
              <a:gd name="connsiteY4" fmla="*/ 2177334 h 3295016"/>
              <a:gd name="connsiteX5" fmla="*/ 2736264 w 4934984"/>
              <a:gd name="connsiteY5" fmla="*/ 3244637 h 3295016"/>
              <a:gd name="connsiteX6" fmla="*/ 2831455 w 4934984"/>
              <a:gd name="connsiteY6" fmla="*/ 3265162 h 3295016"/>
              <a:gd name="connsiteX7" fmla="*/ 2967708 w 4934984"/>
              <a:gd name="connsiteY7" fmla="*/ 3222246 h 3295016"/>
              <a:gd name="connsiteX8" fmla="*/ 4934984 w 4934984"/>
              <a:gd name="connsiteY8" fmla="*/ 1806017 h 3295016"/>
              <a:gd name="connsiteX9" fmla="*/ 4934984 w 4934984"/>
              <a:gd name="connsiteY9" fmla="*/ 1843335 h 3295016"/>
              <a:gd name="connsiteX10" fmla="*/ 2984507 w 4934984"/>
              <a:gd name="connsiteY10" fmla="*/ 3246502 h 3295016"/>
              <a:gd name="connsiteX11" fmla="*/ 2831455 w 4934984"/>
              <a:gd name="connsiteY11" fmla="*/ 3295016 h 3295016"/>
              <a:gd name="connsiteX12" fmla="*/ 2725065 w 4934984"/>
              <a:gd name="connsiteY12" fmla="*/ 3272625 h 3295016"/>
              <a:gd name="connsiteX13" fmla="*/ 352762 w 4934984"/>
              <a:gd name="connsiteY13" fmla="*/ 2203457 h 3295016"/>
              <a:gd name="connsiteX14" fmla="*/ 199710 w 4934984"/>
              <a:gd name="connsiteY14" fmla="*/ 1990743 h 3295016"/>
              <a:gd name="connsiteX15" fmla="*/ 6610 w 4934984"/>
              <a:gd name="connsiteY15" fmla="*/ 65884 h 329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34984" h="3295016">
                <a:moveTo>
                  <a:pt x="0" y="0"/>
                </a:moveTo>
                <a:lnTo>
                  <a:pt x="30195" y="0"/>
                </a:lnTo>
                <a:lnTo>
                  <a:pt x="33473" y="32696"/>
                </a:lnTo>
                <a:cubicBezTo>
                  <a:pt x="71477" y="411801"/>
                  <a:pt x="132283" y="1018368"/>
                  <a:pt x="229574" y="1988877"/>
                </a:cubicBezTo>
                <a:cubicBezTo>
                  <a:pt x="238906" y="2070977"/>
                  <a:pt x="291168" y="2141882"/>
                  <a:pt x="365827" y="2177334"/>
                </a:cubicBezTo>
                <a:cubicBezTo>
                  <a:pt x="365827" y="2177334"/>
                  <a:pt x="365827" y="2177334"/>
                  <a:pt x="2736264" y="3244637"/>
                </a:cubicBezTo>
                <a:cubicBezTo>
                  <a:pt x="2766128" y="3259564"/>
                  <a:pt x="2799725" y="3265162"/>
                  <a:pt x="2831455" y="3265162"/>
                </a:cubicBezTo>
                <a:cubicBezTo>
                  <a:pt x="2881850" y="3265162"/>
                  <a:pt x="2928512" y="3250234"/>
                  <a:pt x="2967708" y="3222246"/>
                </a:cubicBezTo>
                <a:lnTo>
                  <a:pt x="4934984" y="1806017"/>
                </a:lnTo>
                <a:cubicBezTo>
                  <a:pt x="4934984" y="1806017"/>
                  <a:pt x="4934984" y="1806017"/>
                  <a:pt x="4934984" y="1843335"/>
                </a:cubicBezTo>
                <a:cubicBezTo>
                  <a:pt x="4934984" y="1843335"/>
                  <a:pt x="4934984" y="1843335"/>
                  <a:pt x="2984507" y="3246502"/>
                </a:cubicBezTo>
                <a:cubicBezTo>
                  <a:pt x="2939711" y="3278223"/>
                  <a:pt x="2887449" y="3295016"/>
                  <a:pt x="2831455" y="3295016"/>
                </a:cubicBezTo>
                <a:cubicBezTo>
                  <a:pt x="2794125" y="3295016"/>
                  <a:pt x="2758662" y="3287553"/>
                  <a:pt x="2725065" y="3272625"/>
                </a:cubicBezTo>
                <a:cubicBezTo>
                  <a:pt x="2725065" y="3272625"/>
                  <a:pt x="2725065" y="3272625"/>
                  <a:pt x="352762" y="2203457"/>
                </a:cubicBezTo>
                <a:cubicBezTo>
                  <a:pt x="268770" y="2166138"/>
                  <a:pt x="209043" y="2084038"/>
                  <a:pt x="199710" y="1990743"/>
                </a:cubicBezTo>
                <a:cubicBezTo>
                  <a:pt x="199710" y="1990743"/>
                  <a:pt x="199710" y="1990743"/>
                  <a:pt x="6610" y="65884"/>
                </a:cubicBezTo>
                <a:close/>
              </a:path>
            </a:pathLst>
          </a:custGeom>
          <a:gradFill>
            <a:gsLst>
              <a:gs pos="0">
                <a:srgbClr val="E7381B"/>
              </a:gs>
              <a:gs pos="63000">
                <a:srgbClr val="F2B830"/>
              </a:gs>
              <a:gs pos="100000">
                <a:srgbClr val="F2B830"/>
              </a:gs>
            </a:gsLst>
            <a:lin ang="1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08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79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491E7-24EC-4CC9-B657-6F0836241FC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020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77916" tIns="38958" rIns="77916" bIns="38958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491E7-24EC-4CC9-B657-6F0836241F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8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2" r:id="rId5"/>
    <p:sldLayoutId id="2147483653" r:id="rId6"/>
    <p:sldLayoutId id="2147483656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779163" rtl="0" eaLnBrk="1" latinLnBrk="1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186" indent="-292186" algn="l" defTabSz="779163" rtl="0" eaLnBrk="1" latinLnBrk="1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070" indent="-243488" algn="l" defTabSz="779163" rtl="0" eaLnBrk="1" latinLnBrk="1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3954" indent="-194791" algn="l" defTabSz="779163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534" indent="-194791" algn="l" defTabSz="779163" rtl="0" eaLnBrk="1" latinLnBrk="1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117" indent="-194791" algn="l" defTabSz="779163" rtl="0" eaLnBrk="1" latinLnBrk="1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698" indent="-194791" algn="l" defTabSz="779163" rtl="0" eaLnBrk="1" latinLnBrk="1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280" indent="-194791" algn="l" defTabSz="779163" rtl="0" eaLnBrk="1" latinLnBrk="1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1861" indent="-194791" algn="l" defTabSz="779163" rtl="0" eaLnBrk="1" latinLnBrk="1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443" indent="-194791" algn="l" defTabSz="779163" rtl="0" eaLnBrk="1" latinLnBrk="1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582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163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745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326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7908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489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071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652" algn="l" defTabSz="779163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3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3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39552" y="1908779"/>
            <a:ext cx="3326387" cy="369332"/>
          </a:xfrm>
        </p:spPr>
        <p:txBody>
          <a:bodyPr wrap="square"/>
          <a:lstStyle/>
          <a:p>
            <a:pPr algn="dist">
              <a:spcBef>
                <a:spcPts val="0"/>
              </a:spcBef>
            </a:pPr>
            <a:r>
              <a:rPr lang="en-US" altLang="ko-KR" sz="2400" dirty="0" smtClean="0">
                <a:ln w="15875">
                  <a:solidFill>
                    <a:srgbClr val="343434"/>
                  </a:solidFill>
                </a:ln>
                <a:solidFill>
                  <a:srgbClr val="F2B830"/>
                </a:solidFill>
              </a:rPr>
              <a:t>Clearinghouse Systems</a:t>
            </a:r>
            <a:endParaRPr lang="en-US" altLang="ko-KR" dirty="0">
              <a:ln w="15875">
                <a:solidFill>
                  <a:srgbClr val="343434"/>
                </a:solidFill>
              </a:ln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39552" y="2499742"/>
            <a:ext cx="3308738" cy="241300"/>
            <a:chOff x="468313" y="3352800"/>
            <a:chExt cx="3409566" cy="241300"/>
          </a:xfrm>
        </p:grpSpPr>
        <p:sp>
          <p:nvSpPr>
            <p:cNvPr id="8" name="직사각형 7"/>
            <p:cNvSpPr/>
            <p:nvPr/>
          </p:nvSpPr>
          <p:spPr>
            <a:xfrm>
              <a:off x="468313" y="3352800"/>
              <a:ext cx="3409566" cy="241300"/>
            </a:xfrm>
            <a:prstGeom prst="rect">
              <a:avLst/>
            </a:prstGeom>
            <a:gradFill>
              <a:gsLst>
                <a:gs pos="0">
                  <a:srgbClr val="E7381B"/>
                </a:gs>
                <a:gs pos="63000">
                  <a:srgbClr val="F2B830"/>
                </a:gs>
                <a:gs pos="100000">
                  <a:srgbClr val="F2B830"/>
                </a:gs>
              </a:gsLst>
              <a:lin ang="1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589015" y="3404201"/>
              <a:ext cx="3168163" cy="138499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/>
              <a:r>
                <a:rPr lang="en-GB" altLang="ko-KR" sz="900" b="0" dirty="0">
                  <a:effectLst/>
                  <a:latin typeface="Calibri" panose="020F0502020204030204" pitchFamily="34" charset="0"/>
                </a:rPr>
                <a:t>YOU THINK OF </a:t>
              </a:r>
              <a:r>
                <a:rPr lang="en-GB" altLang="ko-KR" sz="900" b="0" dirty="0" smtClean="0">
                  <a:effectLst/>
                  <a:latin typeface="Calibri" panose="020F0502020204030204" pitchFamily="34" charset="0"/>
                </a:rPr>
                <a:t>PORTS? </a:t>
              </a:r>
              <a:r>
                <a:rPr lang="en-GB" altLang="ko-KR" sz="900" b="0" dirty="0">
                  <a:effectLst/>
                  <a:latin typeface="Calibri" panose="020F0502020204030204" pitchFamily="34" charset="0"/>
                </a:rPr>
                <a:t>WE HAVE SOLUTIONS</a:t>
              </a:r>
              <a:endParaRPr lang="en-US" altLang="ko-KR" sz="900" b="0" dirty="0"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14" name="텍스트 개체 틀 18"/>
          <p:cNvSpPr txBox="1">
            <a:spLocks/>
          </p:cNvSpPr>
          <p:nvPr/>
        </p:nvSpPr>
        <p:spPr>
          <a:xfrm>
            <a:off x="513200" y="1129244"/>
            <a:ext cx="3334312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4400" b="0" kern="1200" baseline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Tahoma" panose="020B0604030504040204" pitchFamily="34" charset="0"/>
              </a:defRPr>
            </a:lvl1pPr>
            <a:lvl2pPr marL="633070" indent="-243488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3954" indent="-194791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3534" indent="-194791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3117" indent="-194791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2698" indent="-194791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280" indent="-194791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861" indent="-194791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443" indent="-194791" algn="l" defTabSz="779163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spcBef>
                <a:spcPts val="0"/>
              </a:spcBef>
            </a:pPr>
            <a:r>
              <a:rPr lang="en-US" altLang="ko-KR" sz="6000" spc="130" dirty="0" smtClean="0">
                <a:ln w="15875">
                  <a:noFill/>
                </a:ln>
              </a:rPr>
              <a:t>GLOBAL</a:t>
            </a:r>
            <a:endParaRPr lang="en-US" altLang="ko-KR" sz="4800" spc="130" dirty="0">
              <a:ln w="15875">
                <a:noFill/>
              </a:ln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528" y="4155926"/>
            <a:ext cx="5740897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 pitchFamily="34" charset="0"/>
              </a:rPr>
              <a:t>SHUAIBA CONTAINER TERMINAL</a:t>
            </a:r>
            <a:endParaRPr lang="en-US" sz="3600" b="1" cap="none" spc="0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8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577497"/>
              </p:ext>
            </p:extLst>
          </p:nvPr>
        </p:nvGraphicFramePr>
        <p:xfrm>
          <a:off x="179512" y="1275606"/>
          <a:ext cx="4434119" cy="366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34119">
                  <a:extLst>
                    <a:ext uri="{9D8B030D-6E8A-4147-A177-3AD203B41FA5}">
                      <a16:colId xmlns:a16="http://schemas.microsoft.com/office/drawing/2014/main" xmlns="" val="1393070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4000" b="0" kern="1200" baseline="0" dirty="0" smtClean="0">
                          <a:gradFill flip="none" rotWithShape="1">
                            <a:gsLst>
                              <a:gs pos="0">
                                <a:srgbClr val="F2B830"/>
                              </a:gs>
                              <a:gs pos="100000">
                                <a:srgbClr val="E7381B"/>
                              </a:gs>
                            </a:gsLst>
                            <a:lin ang="0" scaled="1"/>
                            <a:tileRect/>
                          </a:gradFill>
                          <a:latin typeface="Impact" panose="020B0806030902050204" pitchFamily="34" charset="0"/>
                          <a:ea typeface="+mn-ea"/>
                          <a:cs typeface="Tahoma" panose="020B0604030504040204" pitchFamily="34" charset="0"/>
                        </a:rPr>
                        <a:t>INDEX</a:t>
                      </a:r>
                      <a:endParaRPr lang="en-US" sz="4000" b="0" kern="1200" baseline="0" dirty="0">
                        <a:gradFill flip="none" rotWithShape="1">
                          <a:gsLst>
                            <a:gs pos="0">
                              <a:srgbClr val="F2B830"/>
                            </a:gs>
                            <a:gs pos="100000">
                              <a:srgbClr val="E7381B"/>
                            </a:gs>
                          </a:gsLst>
                          <a:lin ang="0" scaled="1"/>
                          <a:tileRect/>
                        </a:gradFill>
                        <a:latin typeface="Impact" panose="020B080603090205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86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b="1" kern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Tahoma" panose="020B0604030504040204" pitchFamily="34" charset="0"/>
                        </a:rPr>
                        <a:t>1. OVERVIEW</a:t>
                      </a:r>
                      <a:endParaRPr lang="en-US" sz="1700" b="1" kern="12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714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b="1" kern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Tahoma" panose="020B0604030504040204" pitchFamily="34" charset="0"/>
                        </a:rPr>
                        <a:t>2. OPERATIONS</a:t>
                      </a:r>
                      <a:endParaRPr lang="en-US" sz="1700" b="1" kern="12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1147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b="1" kern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Tahoma" panose="020B0604030504040204" pitchFamily="34" charset="0"/>
                        </a:rPr>
                        <a:t>3. MAINTENANCE</a:t>
                      </a:r>
                      <a:endParaRPr lang="en-US" sz="1700" b="1" kern="12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142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b="1" kern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Tahoma" panose="020B0604030504040204" pitchFamily="34" charset="0"/>
                        </a:rPr>
                        <a:t>4. SAFETY &amp; SECURITY</a:t>
                      </a:r>
                      <a:endParaRPr lang="en-US" sz="1700" b="1" kern="12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032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b="1" kern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Tahoma" panose="020B0604030504040204" pitchFamily="34" charset="0"/>
                        </a:rPr>
                        <a:t>5. TRAINING</a:t>
                      </a:r>
                      <a:endParaRPr lang="en-US" sz="1700" b="1" kern="12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294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b="1" kern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Tahoma" panose="020B0604030504040204" pitchFamily="34" charset="0"/>
                        </a:rPr>
                        <a:t>6. STATISTICS</a:t>
                      </a:r>
                      <a:endParaRPr lang="en-US" sz="1700" b="1" kern="12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939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b="1" kern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Tahoma" panose="020B0604030504040204" pitchFamily="34" charset="0"/>
                        </a:rPr>
                        <a:t>7. REVENUE</a:t>
                      </a:r>
                      <a:endParaRPr lang="en-US" sz="1700" b="1" kern="12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06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700" b="1" kern="120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Tahoma" panose="020B0604030504040204" pitchFamily="34" charset="0"/>
                        </a:rPr>
                        <a:t>8. FUTURE IDEAS</a:t>
                      </a:r>
                      <a:endParaRPr lang="en-US" sz="1700" b="1" kern="12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9392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59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21" y="0"/>
            <a:ext cx="6614645" cy="5143500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3708961" y="0"/>
            <a:ext cx="5435039" cy="5143500"/>
            <a:chOff x="3708961" y="0"/>
            <a:chExt cx="5435039" cy="5143500"/>
          </a:xfrm>
        </p:grpSpPr>
        <p:sp>
          <p:nvSpPr>
            <p:cNvPr id="21" name="자유형 20"/>
            <p:cNvSpPr>
              <a:spLocks/>
            </p:cNvSpPr>
            <p:nvPr/>
          </p:nvSpPr>
          <p:spPr bwMode="auto">
            <a:xfrm flipV="1">
              <a:off x="3708961" y="0"/>
              <a:ext cx="5435039" cy="5143500"/>
            </a:xfrm>
            <a:custGeom>
              <a:avLst/>
              <a:gdLst>
                <a:gd name="connsiteX0" fmla="*/ 2541155 w 5435039"/>
                <a:gd name="connsiteY0" fmla="*/ 5143500 h 5143500"/>
                <a:gd name="connsiteX1" fmla="*/ 4844402 w 5435039"/>
                <a:gd name="connsiteY1" fmla="*/ 5143500 h 5143500"/>
                <a:gd name="connsiteX2" fmla="*/ 4926592 w 5435039"/>
                <a:gd name="connsiteY2" fmla="*/ 5062280 h 5143500"/>
                <a:gd name="connsiteX3" fmla="*/ 5355019 w 5435039"/>
                <a:gd name="connsiteY3" fmla="*/ 4638904 h 5143500"/>
                <a:gd name="connsiteX4" fmla="*/ 5435039 w 5435039"/>
                <a:gd name="connsiteY4" fmla="*/ 4559828 h 5143500"/>
                <a:gd name="connsiteX5" fmla="*/ 5435039 w 5435039"/>
                <a:gd name="connsiteY5" fmla="*/ 0 h 5143500"/>
                <a:gd name="connsiteX6" fmla="*/ 1189947 w 5435039"/>
                <a:gd name="connsiteY6" fmla="*/ 0 h 5143500"/>
                <a:gd name="connsiteX7" fmla="*/ 1168283 w 5435039"/>
                <a:gd name="connsiteY7" fmla="*/ 21395 h 5143500"/>
                <a:gd name="connsiteX8" fmla="*/ 90227 w 5435039"/>
                <a:gd name="connsiteY8" fmla="*/ 1086060 h 5143500"/>
                <a:gd name="connsiteX9" fmla="*/ 10029 w 5435039"/>
                <a:gd name="connsiteY9" fmla="*/ 1383886 h 5143500"/>
                <a:gd name="connsiteX10" fmla="*/ 832624 w 5435039"/>
                <a:gd name="connsiteY10" fmla="*/ 4517936 h 5143500"/>
                <a:gd name="connsiteX11" fmla="*/ 1050302 w 5435039"/>
                <a:gd name="connsiteY11" fmla="*/ 4735579 h 5143500"/>
                <a:gd name="connsiteX12" fmla="*/ 2498247 w 5435039"/>
                <a:gd name="connsiteY12" fmla="*/ 513176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5039" h="5143500">
                  <a:moveTo>
                    <a:pt x="2541155" y="5143500"/>
                  </a:moveTo>
                  <a:lnTo>
                    <a:pt x="4844402" y="5143500"/>
                  </a:lnTo>
                  <a:lnTo>
                    <a:pt x="4926592" y="5062280"/>
                  </a:lnTo>
                  <a:cubicBezTo>
                    <a:pt x="5099858" y="4891057"/>
                    <a:pt x="5240637" y="4751938"/>
                    <a:pt x="5355019" y="4638904"/>
                  </a:cubicBezTo>
                  <a:lnTo>
                    <a:pt x="5435039" y="4559828"/>
                  </a:lnTo>
                  <a:lnTo>
                    <a:pt x="5435039" y="0"/>
                  </a:lnTo>
                  <a:lnTo>
                    <a:pt x="1189947" y="0"/>
                  </a:lnTo>
                  <a:lnTo>
                    <a:pt x="1168283" y="21395"/>
                  </a:lnTo>
                  <a:cubicBezTo>
                    <a:pt x="90227" y="1086060"/>
                    <a:pt x="90227" y="1086060"/>
                    <a:pt x="90227" y="1086060"/>
                  </a:cubicBezTo>
                  <a:cubicBezTo>
                    <a:pt x="12321" y="1163953"/>
                    <a:pt x="-17467" y="1278501"/>
                    <a:pt x="10029" y="1383886"/>
                  </a:cubicBezTo>
                  <a:cubicBezTo>
                    <a:pt x="832624" y="4517936"/>
                    <a:pt x="832624" y="4517936"/>
                    <a:pt x="832624" y="4517936"/>
                  </a:cubicBezTo>
                  <a:cubicBezTo>
                    <a:pt x="860120" y="4623321"/>
                    <a:pt x="942608" y="4708087"/>
                    <a:pt x="1050302" y="4735579"/>
                  </a:cubicBezTo>
                  <a:cubicBezTo>
                    <a:pt x="1635885" y="4895804"/>
                    <a:pt x="2111671" y="5025986"/>
                    <a:pt x="2498247" y="5131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ko-KR" altLang="en-US" dirty="0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auto">
            <a:xfrm flipV="1">
              <a:off x="3819785" y="1"/>
              <a:ext cx="5324215" cy="5143499"/>
            </a:xfrm>
            <a:custGeom>
              <a:avLst/>
              <a:gdLst>
                <a:gd name="connsiteX0" fmla="*/ 4097823 w 5324215"/>
                <a:gd name="connsiteY0" fmla="*/ 5143499 h 5143499"/>
                <a:gd name="connsiteX1" fmla="*/ 4158381 w 5324215"/>
                <a:gd name="connsiteY1" fmla="*/ 5143499 h 5143499"/>
                <a:gd name="connsiteX2" fmla="*/ 4356044 w 5324215"/>
                <a:gd name="connsiteY2" fmla="*/ 5001301 h 5143499"/>
                <a:gd name="connsiteX3" fmla="*/ 5200266 w 5324215"/>
                <a:gd name="connsiteY3" fmla="*/ 4393970 h 5143499"/>
                <a:gd name="connsiteX4" fmla="*/ 5324215 w 5324215"/>
                <a:gd name="connsiteY4" fmla="*/ 4304802 h 5143499"/>
                <a:gd name="connsiteX5" fmla="*/ 5324215 w 5324215"/>
                <a:gd name="connsiteY5" fmla="*/ 4260627 h 5143499"/>
                <a:gd name="connsiteX6" fmla="*/ 2409881 w 5324215"/>
                <a:gd name="connsiteY6" fmla="*/ 5143499 h 5143499"/>
                <a:gd name="connsiteX7" fmla="*/ 2496461 w 5324215"/>
                <a:gd name="connsiteY7" fmla="*/ 5143499 h 5143499"/>
                <a:gd name="connsiteX8" fmla="*/ 2401965 w 5324215"/>
                <a:gd name="connsiteY8" fmla="*/ 5100952 h 5143499"/>
                <a:gd name="connsiteX9" fmla="*/ 508875 w 5324215"/>
                <a:gd name="connsiteY9" fmla="*/ 4248577 h 5143499"/>
                <a:gd name="connsiteX10" fmla="*/ 346445 w 5324215"/>
                <a:gd name="connsiteY10" fmla="*/ 4023914 h 5143499"/>
                <a:gd name="connsiteX11" fmla="*/ 37161 w 5324215"/>
                <a:gd name="connsiteY11" fmla="*/ 938691 h 5143499"/>
                <a:gd name="connsiteX12" fmla="*/ 150639 w 5324215"/>
                <a:gd name="connsiteY12" fmla="*/ 687335 h 5143499"/>
                <a:gd name="connsiteX13" fmla="*/ 1105193 w 5324215"/>
                <a:gd name="connsiteY13" fmla="*/ 0 h 5143499"/>
                <a:gd name="connsiteX14" fmla="*/ 1045116 w 5324215"/>
                <a:gd name="connsiteY14" fmla="*/ 0 h 5143499"/>
                <a:gd name="connsiteX15" fmla="*/ 130613 w 5324215"/>
                <a:gd name="connsiteY15" fmla="*/ 658418 h 5143499"/>
                <a:gd name="connsiteX16" fmla="*/ 1560 w 5324215"/>
                <a:gd name="connsiteY16" fmla="*/ 943140 h 5143499"/>
                <a:gd name="connsiteX17" fmla="*/ 310844 w 5324215"/>
                <a:gd name="connsiteY17" fmla="*/ 4026138 h 5143499"/>
                <a:gd name="connsiteX18" fmla="*/ 493300 w 5324215"/>
                <a:gd name="connsiteY18" fmla="*/ 4279719 h 5143499"/>
                <a:gd name="connsiteX19" fmla="*/ 2402380 w 5324215"/>
                <a:gd name="connsiteY19" fmla="*/ 5140118 h 514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24215" h="5143499">
                  <a:moveTo>
                    <a:pt x="4097823" y="5143499"/>
                  </a:moveTo>
                  <a:lnTo>
                    <a:pt x="4158381" y="5143499"/>
                  </a:lnTo>
                  <a:lnTo>
                    <a:pt x="4356044" y="5001301"/>
                  </a:lnTo>
                  <a:cubicBezTo>
                    <a:pt x="4709981" y="4746679"/>
                    <a:pt x="4985614" y="4548390"/>
                    <a:pt x="5200266" y="4393970"/>
                  </a:cubicBezTo>
                  <a:lnTo>
                    <a:pt x="5324215" y="4304802"/>
                  </a:lnTo>
                  <a:lnTo>
                    <a:pt x="5324215" y="4260627"/>
                  </a:lnTo>
                  <a:close/>
                  <a:moveTo>
                    <a:pt x="2409881" y="5143499"/>
                  </a:moveTo>
                  <a:lnTo>
                    <a:pt x="2496461" y="5143499"/>
                  </a:lnTo>
                  <a:lnTo>
                    <a:pt x="2401965" y="5100952"/>
                  </a:lnTo>
                  <a:cubicBezTo>
                    <a:pt x="508875" y="4248577"/>
                    <a:pt x="508875" y="4248577"/>
                    <a:pt x="508875" y="4248577"/>
                  </a:cubicBezTo>
                  <a:cubicBezTo>
                    <a:pt x="419872" y="4206314"/>
                    <a:pt x="357570" y="4121787"/>
                    <a:pt x="346445" y="4023914"/>
                  </a:cubicBezTo>
                  <a:cubicBezTo>
                    <a:pt x="37161" y="938691"/>
                    <a:pt x="37161" y="938691"/>
                    <a:pt x="37161" y="938691"/>
                  </a:cubicBezTo>
                  <a:cubicBezTo>
                    <a:pt x="28260" y="840818"/>
                    <a:pt x="70537" y="745169"/>
                    <a:pt x="150639" y="687335"/>
                  </a:cubicBezTo>
                  <a:cubicBezTo>
                    <a:pt x="1105193" y="0"/>
                    <a:pt x="1105193" y="0"/>
                    <a:pt x="1105193" y="0"/>
                  </a:cubicBezTo>
                  <a:cubicBezTo>
                    <a:pt x="1045116" y="0"/>
                    <a:pt x="1045116" y="0"/>
                    <a:pt x="1045116" y="0"/>
                  </a:cubicBezTo>
                  <a:cubicBezTo>
                    <a:pt x="130613" y="658418"/>
                    <a:pt x="130613" y="658418"/>
                    <a:pt x="130613" y="658418"/>
                  </a:cubicBezTo>
                  <a:cubicBezTo>
                    <a:pt x="39386" y="722926"/>
                    <a:pt x="-9566" y="831921"/>
                    <a:pt x="1560" y="943140"/>
                  </a:cubicBezTo>
                  <a:cubicBezTo>
                    <a:pt x="310844" y="4026138"/>
                    <a:pt x="310844" y="4026138"/>
                    <a:pt x="310844" y="4026138"/>
                  </a:cubicBezTo>
                  <a:cubicBezTo>
                    <a:pt x="321969" y="4137358"/>
                    <a:pt x="393172" y="4235231"/>
                    <a:pt x="493300" y="4279719"/>
                  </a:cubicBezTo>
                  <a:cubicBezTo>
                    <a:pt x="1377069" y="4678023"/>
                    <a:pt x="1984661" y="4951857"/>
                    <a:pt x="2402380" y="5140118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82D9B7"/>
                </a:gs>
                <a:gs pos="92000">
                  <a:srgbClr val="17B9E7"/>
                </a:gs>
              </a:gsLst>
              <a:lin ang="14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5335745" y="1894641"/>
            <a:ext cx="2292294" cy="1354217"/>
          </a:xfrm>
        </p:spPr>
        <p:txBody>
          <a:bodyPr/>
          <a:lstStyle/>
          <a:p>
            <a:pPr algn="ctr"/>
            <a:r>
              <a:rPr lang="en-US" altLang="ko-KR" sz="4400" dirty="0" smtClean="0">
                <a:gradFill flip="none" rotWithShape="1">
                  <a:gsLst>
                    <a:gs pos="0">
                      <a:srgbClr val="17B9E7"/>
                    </a:gs>
                    <a:gs pos="100000">
                      <a:srgbClr val="82D9B7"/>
                    </a:gs>
                  </a:gsLst>
                  <a:lin ang="10800000" scaled="1"/>
                  <a:tileRect/>
                </a:gradFill>
              </a:rPr>
              <a:t>SHUAIBA </a:t>
            </a:r>
            <a:br>
              <a:rPr lang="en-US" altLang="ko-KR" sz="4400" dirty="0" smtClean="0">
                <a:gradFill flip="none" rotWithShape="1">
                  <a:gsLst>
                    <a:gs pos="0">
                      <a:srgbClr val="17B9E7"/>
                    </a:gs>
                    <a:gs pos="100000">
                      <a:srgbClr val="82D9B7"/>
                    </a:gs>
                  </a:gsLst>
                  <a:lin ang="10800000" scaled="1"/>
                  <a:tileRect/>
                </a:gradFill>
              </a:rPr>
            </a:br>
            <a:r>
              <a:rPr lang="en-US" altLang="ko-KR" sz="4400" dirty="0" smtClean="0">
                <a:gradFill flip="none" rotWithShape="1">
                  <a:gsLst>
                    <a:gs pos="0">
                      <a:srgbClr val="17B9E7"/>
                    </a:gs>
                    <a:gs pos="100000">
                      <a:srgbClr val="82D9B7"/>
                    </a:gs>
                  </a:gsLst>
                  <a:lin ang="10800000" scaled="1"/>
                  <a:tileRect/>
                </a:gradFill>
              </a:rPr>
              <a:t>OVERVIEW</a:t>
            </a:r>
            <a:endParaRPr lang="en-US" altLang="ko-KR" sz="4400" dirty="0">
              <a:gradFill flip="none" rotWithShape="1">
                <a:gsLst>
                  <a:gs pos="0">
                    <a:srgbClr val="17B9E7"/>
                  </a:gs>
                  <a:gs pos="100000">
                    <a:srgbClr val="82D9B7"/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25" name="Freeform 64"/>
          <p:cNvSpPr>
            <a:spLocks noEditPoints="1"/>
          </p:cNvSpPr>
          <p:nvPr/>
        </p:nvSpPr>
        <p:spPr bwMode="auto">
          <a:xfrm>
            <a:off x="5148064" y="1204144"/>
            <a:ext cx="448508" cy="373311"/>
          </a:xfrm>
          <a:custGeom>
            <a:avLst/>
            <a:gdLst>
              <a:gd name="T0" fmla="*/ 265112 w 77"/>
              <a:gd name="T1" fmla="*/ 175841 h 64"/>
              <a:gd name="T2" fmla="*/ 258226 w 77"/>
              <a:gd name="T3" fmla="*/ 189632 h 64"/>
              <a:gd name="T4" fmla="*/ 203138 w 77"/>
              <a:gd name="T5" fmla="*/ 217215 h 64"/>
              <a:gd name="T6" fmla="*/ 196252 w 77"/>
              <a:gd name="T7" fmla="*/ 220663 h 64"/>
              <a:gd name="T8" fmla="*/ 189366 w 77"/>
              <a:gd name="T9" fmla="*/ 217215 h 64"/>
              <a:gd name="T10" fmla="*/ 134278 w 77"/>
              <a:gd name="T11" fmla="*/ 189632 h 64"/>
              <a:gd name="T12" fmla="*/ 134278 w 77"/>
              <a:gd name="T13" fmla="*/ 189632 h 64"/>
              <a:gd name="T14" fmla="*/ 130834 w 77"/>
              <a:gd name="T15" fmla="*/ 189632 h 64"/>
              <a:gd name="T16" fmla="*/ 75746 w 77"/>
              <a:gd name="T17" fmla="*/ 217215 h 64"/>
              <a:gd name="T18" fmla="*/ 68860 w 77"/>
              <a:gd name="T19" fmla="*/ 220663 h 64"/>
              <a:gd name="T20" fmla="*/ 61974 w 77"/>
              <a:gd name="T21" fmla="*/ 217215 h 64"/>
              <a:gd name="T22" fmla="*/ 6886 w 77"/>
              <a:gd name="T23" fmla="*/ 189632 h 64"/>
              <a:gd name="T24" fmla="*/ 0 w 77"/>
              <a:gd name="T25" fmla="*/ 175841 h 64"/>
              <a:gd name="T26" fmla="*/ 0 w 77"/>
              <a:gd name="T27" fmla="*/ 127571 h 64"/>
              <a:gd name="T28" fmla="*/ 10329 w 77"/>
              <a:gd name="T29" fmla="*/ 110332 h 64"/>
              <a:gd name="T30" fmla="*/ 61974 w 77"/>
              <a:gd name="T31" fmla="*/ 89644 h 64"/>
              <a:gd name="T32" fmla="*/ 61974 w 77"/>
              <a:gd name="T33" fmla="*/ 37926 h 64"/>
              <a:gd name="T34" fmla="*/ 72303 w 77"/>
              <a:gd name="T35" fmla="*/ 24135 h 64"/>
              <a:gd name="T36" fmla="*/ 127391 w 77"/>
              <a:gd name="T37" fmla="*/ 0 h 64"/>
              <a:gd name="T38" fmla="*/ 134278 w 77"/>
              <a:gd name="T39" fmla="*/ 0 h 64"/>
              <a:gd name="T40" fmla="*/ 137721 w 77"/>
              <a:gd name="T41" fmla="*/ 0 h 64"/>
              <a:gd name="T42" fmla="*/ 192809 w 77"/>
              <a:gd name="T43" fmla="*/ 24135 h 64"/>
              <a:gd name="T44" fmla="*/ 203138 w 77"/>
              <a:gd name="T45" fmla="*/ 37926 h 64"/>
              <a:gd name="T46" fmla="*/ 203138 w 77"/>
              <a:gd name="T47" fmla="*/ 89644 h 64"/>
              <a:gd name="T48" fmla="*/ 258226 w 77"/>
              <a:gd name="T49" fmla="*/ 110332 h 64"/>
              <a:gd name="T50" fmla="*/ 265112 w 77"/>
              <a:gd name="T51" fmla="*/ 127571 h 64"/>
              <a:gd name="T52" fmla="*/ 265112 w 77"/>
              <a:gd name="T53" fmla="*/ 175841 h 64"/>
              <a:gd name="T54" fmla="*/ 120505 w 77"/>
              <a:gd name="T55" fmla="*/ 124123 h 64"/>
              <a:gd name="T56" fmla="*/ 68860 w 77"/>
              <a:gd name="T57" fmla="*/ 103436 h 64"/>
              <a:gd name="T58" fmla="*/ 20658 w 77"/>
              <a:gd name="T59" fmla="*/ 124123 h 64"/>
              <a:gd name="T60" fmla="*/ 68860 w 77"/>
              <a:gd name="T61" fmla="*/ 144810 h 64"/>
              <a:gd name="T62" fmla="*/ 120505 w 77"/>
              <a:gd name="T63" fmla="*/ 124123 h 64"/>
              <a:gd name="T64" fmla="*/ 123948 w 77"/>
              <a:gd name="T65" fmla="*/ 175841 h 64"/>
              <a:gd name="T66" fmla="*/ 123948 w 77"/>
              <a:gd name="T67" fmla="*/ 137914 h 64"/>
              <a:gd name="T68" fmla="*/ 79189 w 77"/>
              <a:gd name="T69" fmla="*/ 158602 h 64"/>
              <a:gd name="T70" fmla="*/ 79189 w 77"/>
              <a:gd name="T71" fmla="*/ 199976 h 64"/>
              <a:gd name="T72" fmla="*/ 123948 w 77"/>
              <a:gd name="T73" fmla="*/ 175841 h 64"/>
              <a:gd name="T74" fmla="*/ 185923 w 77"/>
              <a:gd name="T75" fmla="*/ 37926 h 64"/>
              <a:gd name="T76" fmla="*/ 134278 w 77"/>
              <a:gd name="T77" fmla="*/ 17239 h 64"/>
              <a:gd name="T78" fmla="*/ 79189 w 77"/>
              <a:gd name="T79" fmla="*/ 37926 h 64"/>
              <a:gd name="T80" fmla="*/ 134278 w 77"/>
              <a:gd name="T81" fmla="*/ 62061 h 64"/>
              <a:gd name="T82" fmla="*/ 185923 w 77"/>
              <a:gd name="T83" fmla="*/ 37926 h 64"/>
              <a:gd name="T84" fmla="*/ 189366 w 77"/>
              <a:gd name="T85" fmla="*/ 89644 h 64"/>
              <a:gd name="T86" fmla="*/ 189366 w 77"/>
              <a:gd name="T87" fmla="*/ 55166 h 64"/>
              <a:gd name="T88" fmla="*/ 141164 w 77"/>
              <a:gd name="T89" fmla="*/ 75853 h 64"/>
              <a:gd name="T90" fmla="*/ 141164 w 77"/>
              <a:gd name="T91" fmla="*/ 110332 h 64"/>
              <a:gd name="T92" fmla="*/ 189366 w 77"/>
              <a:gd name="T93" fmla="*/ 89644 h 64"/>
              <a:gd name="T94" fmla="*/ 244454 w 77"/>
              <a:gd name="T95" fmla="*/ 124123 h 64"/>
              <a:gd name="T96" fmla="*/ 196252 w 77"/>
              <a:gd name="T97" fmla="*/ 103436 h 64"/>
              <a:gd name="T98" fmla="*/ 144607 w 77"/>
              <a:gd name="T99" fmla="*/ 124123 h 64"/>
              <a:gd name="T100" fmla="*/ 196252 w 77"/>
              <a:gd name="T101" fmla="*/ 144810 h 64"/>
              <a:gd name="T102" fmla="*/ 244454 w 77"/>
              <a:gd name="T103" fmla="*/ 124123 h 64"/>
              <a:gd name="T104" fmla="*/ 251340 w 77"/>
              <a:gd name="T105" fmla="*/ 175841 h 64"/>
              <a:gd name="T106" fmla="*/ 251340 w 77"/>
              <a:gd name="T107" fmla="*/ 137914 h 64"/>
              <a:gd name="T108" fmla="*/ 203138 w 77"/>
              <a:gd name="T109" fmla="*/ 158602 h 64"/>
              <a:gd name="T110" fmla="*/ 203138 w 77"/>
              <a:gd name="T111" fmla="*/ 199976 h 64"/>
              <a:gd name="T112" fmla="*/ 251340 w 77"/>
              <a:gd name="T113" fmla="*/ 175841 h 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21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6" t="1749" r="13069"/>
          <a:stretch/>
        </p:blipFill>
        <p:spPr>
          <a:xfrm>
            <a:off x="212052" y="1430326"/>
            <a:ext cx="3963429" cy="3715634"/>
          </a:xfrm>
          <a:prstGeom prst="rect">
            <a:avLst/>
          </a:prstGeom>
        </p:spPr>
      </p:pic>
      <p:sp>
        <p:nvSpPr>
          <p:cNvPr id="14" name="Freeform 6"/>
          <p:cNvSpPr>
            <a:spLocks/>
          </p:cNvSpPr>
          <p:nvPr userDrawn="1"/>
        </p:nvSpPr>
        <p:spPr bwMode="auto">
          <a:xfrm flipH="1" flipV="1">
            <a:off x="208088" y="1430326"/>
            <a:ext cx="4003872" cy="3713172"/>
          </a:xfrm>
          <a:custGeom>
            <a:avLst/>
            <a:gdLst>
              <a:gd name="T0" fmla="*/ 1627 w 2681"/>
              <a:gd name="T1" fmla="*/ 2470 h 2509"/>
              <a:gd name="T2" fmla="*/ 1554 w 2681"/>
              <a:gd name="T3" fmla="*/ 2493 h 2509"/>
              <a:gd name="T4" fmla="*/ 1554 w 2681"/>
              <a:gd name="T5" fmla="*/ 2493 h 2509"/>
              <a:gd name="T6" fmla="*/ 1503 w 2681"/>
              <a:gd name="T7" fmla="*/ 2482 h 2509"/>
              <a:gd name="T8" fmla="*/ 233 w 2681"/>
              <a:gd name="T9" fmla="*/ 1910 h 2509"/>
              <a:gd name="T10" fmla="*/ 160 w 2681"/>
              <a:gd name="T11" fmla="*/ 1809 h 2509"/>
              <a:gd name="T12" fmla="*/ 21 w 2681"/>
              <a:gd name="T13" fmla="*/ 422 h 2509"/>
              <a:gd name="T14" fmla="*/ 72 w 2681"/>
              <a:gd name="T15" fmla="*/ 309 h 2509"/>
              <a:gd name="T16" fmla="*/ 501 w 2681"/>
              <a:gd name="T17" fmla="*/ 0 h 2509"/>
              <a:gd name="T18" fmla="*/ 474 w 2681"/>
              <a:gd name="T19" fmla="*/ 0 h 2509"/>
              <a:gd name="T20" fmla="*/ 63 w 2681"/>
              <a:gd name="T21" fmla="*/ 296 h 2509"/>
              <a:gd name="T22" fmla="*/ 5 w 2681"/>
              <a:gd name="T23" fmla="*/ 424 h 2509"/>
              <a:gd name="T24" fmla="*/ 144 w 2681"/>
              <a:gd name="T25" fmla="*/ 1810 h 2509"/>
              <a:gd name="T26" fmla="*/ 226 w 2681"/>
              <a:gd name="T27" fmla="*/ 1924 h 2509"/>
              <a:gd name="T28" fmla="*/ 1497 w 2681"/>
              <a:gd name="T29" fmla="*/ 2497 h 2509"/>
              <a:gd name="T30" fmla="*/ 1554 w 2681"/>
              <a:gd name="T31" fmla="*/ 2509 h 2509"/>
              <a:gd name="T32" fmla="*/ 1554 w 2681"/>
              <a:gd name="T33" fmla="*/ 2509 h 2509"/>
              <a:gd name="T34" fmla="*/ 1636 w 2681"/>
              <a:gd name="T35" fmla="*/ 2483 h 2509"/>
              <a:gd name="T36" fmla="*/ 2681 w 2681"/>
              <a:gd name="T37" fmla="*/ 1731 h 2509"/>
              <a:gd name="T38" fmla="*/ 2681 w 2681"/>
              <a:gd name="T39" fmla="*/ 1711 h 2509"/>
              <a:gd name="T40" fmla="*/ 1627 w 2681"/>
              <a:gd name="T41" fmla="*/ 2470 h 2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81" h="2509">
                <a:moveTo>
                  <a:pt x="1627" y="2470"/>
                </a:moveTo>
                <a:cubicBezTo>
                  <a:pt x="1606" y="2485"/>
                  <a:pt x="1581" y="2493"/>
                  <a:pt x="1554" y="2493"/>
                </a:cubicBezTo>
                <a:cubicBezTo>
                  <a:pt x="1554" y="2493"/>
                  <a:pt x="1554" y="2493"/>
                  <a:pt x="1554" y="2493"/>
                </a:cubicBezTo>
                <a:cubicBezTo>
                  <a:pt x="1537" y="2493"/>
                  <a:pt x="1519" y="2490"/>
                  <a:pt x="1503" y="2482"/>
                </a:cubicBezTo>
                <a:cubicBezTo>
                  <a:pt x="233" y="1910"/>
                  <a:pt x="233" y="1910"/>
                  <a:pt x="233" y="1910"/>
                </a:cubicBezTo>
                <a:cubicBezTo>
                  <a:pt x="193" y="1891"/>
                  <a:pt x="165" y="1853"/>
                  <a:pt x="160" y="1809"/>
                </a:cubicBezTo>
                <a:cubicBezTo>
                  <a:pt x="21" y="422"/>
                  <a:pt x="21" y="422"/>
                  <a:pt x="21" y="422"/>
                </a:cubicBezTo>
                <a:cubicBezTo>
                  <a:pt x="17" y="378"/>
                  <a:pt x="36" y="335"/>
                  <a:pt x="72" y="309"/>
                </a:cubicBezTo>
                <a:cubicBezTo>
                  <a:pt x="501" y="0"/>
                  <a:pt x="501" y="0"/>
                  <a:pt x="501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63" y="296"/>
                  <a:pt x="63" y="296"/>
                  <a:pt x="63" y="296"/>
                </a:cubicBezTo>
                <a:cubicBezTo>
                  <a:pt x="22" y="325"/>
                  <a:pt x="0" y="374"/>
                  <a:pt x="5" y="424"/>
                </a:cubicBezTo>
                <a:cubicBezTo>
                  <a:pt x="144" y="1810"/>
                  <a:pt x="144" y="1810"/>
                  <a:pt x="144" y="1810"/>
                </a:cubicBezTo>
                <a:cubicBezTo>
                  <a:pt x="149" y="1860"/>
                  <a:pt x="181" y="1904"/>
                  <a:pt x="226" y="1924"/>
                </a:cubicBezTo>
                <a:cubicBezTo>
                  <a:pt x="1497" y="2497"/>
                  <a:pt x="1497" y="2497"/>
                  <a:pt x="1497" y="2497"/>
                </a:cubicBezTo>
                <a:cubicBezTo>
                  <a:pt x="1515" y="2505"/>
                  <a:pt x="1534" y="2509"/>
                  <a:pt x="1554" y="2509"/>
                </a:cubicBezTo>
                <a:cubicBezTo>
                  <a:pt x="1554" y="2509"/>
                  <a:pt x="1554" y="2509"/>
                  <a:pt x="1554" y="2509"/>
                </a:cubicBezTo>
                <a:cubicBezTo>
                  <a:pt x="1584" y="2509"/>
                  <a:pt x="1612" y="2500"/>
                  <a:pt x="1636" y="2483"/>
                </a:cubicBezTo>
                <a:cubicBezTo>
                  <a:pt x="2681" y="1731"/>
                  <a:pt x="2681" y="1731"/>
                  <a:pt x="2681" y="1731"/>
                </a:cubicBezTo>
                <a:cubicBezTo>
                  <a:pt x="2681" y="1711"/>
                  <a:pt x="2681" y="1711"/>
                  <a:pt x="2681" y="1711"/>
                </a:cubicBezTo>
                <a:lnTo>
                  <a:pt x="1627" y="2470"/>
                </a:lnTo>
                <a:close/>
              </a:path>
            </a:pathLst>
          </a:custGeom>
          <a:gradFill>
            <a:gsLst>
              <a:gs pos="0">
                <a:srgbClr val="E7381B"/>
              </a:gs>
              <a:gs pos="63000">
                <a:srgbClr val="F2B830"/>
              </a:gs>
              <a:gs pos="100000">
                <a:srgbClr val="F2B830"/>
              </a:gs>
            </a:gsLst>
            <a:lin ang="1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# </a:t>
            </a:r>
            <a:fld id="{B63491E7-24EC-4CC9-B657-6F0836241FC1}" type="slidenum">
              <a:rPr lang="ko-KR" altLang="en-US" smtClean="0">
                <a:solidFill>
                  <a:schemeClr val="bg1"/>
                </a:solidFill>
              </a:rPr>
              <a:pPr/>
              <a:t>4</a:t>
            </a:fld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1564531" cy="461665"/>
          </a:xfrm>
        </p:spPr>
        <p:txBody>
          <a:bodyPr/>
          <a:lstStyle/>
          <a:p>
            <a:r>
              <a:rPr lang="en-US" altLang="ko-KR" sz="3000" dirty="0" smtClean="0">
                <a:ln>
                  <a:solidFill>
                    <a:srgbClr val="343434"/>
                  </a:solidFill>
                </a:ln>
                <a:solidFill>
                  <a:srgbClr val="F2B830"/>
                </a:solidFill>
              </a:rPr>
              <a:t>O</a:t>
            </a:r>
            <a:r>
              <a:rPr lang="en-US" altLang="ko-KR" sz="3000" dirty="0" smtClean="0">
                <a:ln>
                  <a:solidFill>
                    <a:srgbClr val="343434"/>
                  </a:solidFill>
                </a:ln>
              </a:rPr>
              <a:t>VERVIEW</a:t>
            </a:r>
            <a:endParaRPr lang="en-US" altLang="ko-KR" sz="3000" dirty="0">
              <a:ln>
                <a:solidFill>
                  <a:srgbClr val="343434"/>
                </a:solidFill>
              </a:ln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03739" y="762258"/>
            <a:ext cx="8200710" cy="553998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n-US" sz="1200" b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Shuaiba </a:t>
            </a:r>
            <a:r>
              <a:rPr lang="en-US" sz="12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port is located in Al-ahmadi area about 45 kilometers south of Kuwait city at latitude 29 2 minutes and 26 seconds north, and longitude </a:t>
            </a:r>
            <a:r>
              <a:rPr lang="en-US" sz="1200" b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48 10 minutes 56 seconds east.</a:t>
            </a:r>
            <a:endParaRPr lang="en-US" sz="12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917349" y="2222743"/>
            <a:ext cx="4687101" cy="2400657"/>
            <a:chOff x="3920270" y="2371794"/>
            <a:chExt cx="4617940" cy="2747403"/>
          </a:xfrm>
        </p:grpSpPr>
        <p:sp>
          <p:nvSpPr>
            <p:cNvPr id="5" name="타원 4"/>
            <p:cNvSpPr/>
            <p:nvPr/>
          </p:nvSpPr>
          <p:spPr>
            <a:xfrm>
              <a:off x="3920270" y="2702979"/>
              <a:ext cx="150640" cy="150640"/>
            </a:xfrm>
            <a:prstGeom prst="ellipse">
              <a:avLst/>
            </a:prstGeom>
            <a:solidFill>
              <a:srgbClr val="E738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4470962" y="2371794"/>
              <a:ext cx="4067248" cy="2747403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just">
                <a:lnSpc>
                  <a:spcPct val="150000"/>
                </a:lnSpc>
              </a:pP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The 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port contains berths for commercial goods and others for 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/>
              </a:r>
              <a:b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</a:b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containers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 berths, Shuaiba port encompasses 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20 berths 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with a 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/>
              </a:r>
              <a:b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</a:b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total 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length of 4068 meters and depths ranging from 7.5 to 14 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/>
              </a:r>
              <a:b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</a:b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meters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, including 4 berths numbers 15,16,17,18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. 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Dedicated to 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/>
              </a:r>
              <a:b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</a:b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container 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handling. These four 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berths 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with 157, 211, 250 and 278 meters each. And with yard capacity of 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/>
              </a:r>
              <a:b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</a:b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23646 </a:t>
              </a:r>
              <a:r>
                <a:rPr lang="en-US" altLang="en-US" sz="1200" b="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Teus</a:t>
              </a:r>
              <a:r>
                <a:rPr lang="en-US" altLang="en-US" sz="12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, and </a:t>
              </a:r>
              <a:r>
                <a:rPr lang="en-US" altLang="en-US" sz="12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315 Reefer plug point.</a:t>
              </a:r>
            </a:p>
            <a:p>
              <a:pPr algn="just"/>
              <a:endParaRPr lang="en-US" altLang="en-US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altLang="en-US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3917349" y="1430327"/>
            <a:ext cx="4687099" cy="492443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en-US" altLang="ko-KR" sz="3200" b="0" dirty="0" smtClean="0">
                <a:gradFill flip="none" rotWithShape="1">
                  <a:gsLst>
                    <a:gs pos="0">
                      <a:srgbClr val="F2B830"/>
                    </a:gs>
                    <a:gs pos="100000">
                      <a:srgbClr val="E7381B"/>
                    </a:gs>
                  </a:gsLst>
                  <a:lin ang="0" scaled="1"/>
                  <a:tileRect/>
                </a:gradFill>
                <a:effectLst/>
                <a:latin typeface="Impact" panose="020B0806030902050204" pitchFamily="34" charset="0"/>
                <a:ea typeface="+mn-ea"/>
              </a:rPr>
              <a:t>SHUAIBA Container Terminal</a:t>
            </a:r>
            <a:endParaRPr lang="en-US" altLang="ko-KR" sz="3200" b="0" dirty="0">
              <a:gradFill flip="none" rotWithShape="1">
                <a:gsLst>
                  <a:gs pos="0">
                    <a:srgbClr val="F2B830"/>
                  </a:gs>
                  <a:gs pos="100000">
                    <a:srgbClr val="E7381B"/>
                  </a:gs>
                </a:gsLst>
                <a:lin ang="0" scaled="1"/>
                <a:tileRect/>
              </a:gradFill>
              <a:effectLst/>
              <a:latin typeface="Impact" panose="020B080603090205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574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2994281" cy="461665"/>
          </a:xfrm>
        </p:spPr>
        <p:txBody>
          <a:bodyPr/>
          <a:lstStyle/>
          <a:p>
            <a:r>
              <a:rPr lang="en-US" dirty="0" smtClean="0"/>
              <a:t>About Our Terminal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6536267"/>
            <a:ext cx="1737294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55040" y="627217"/>
            <a:ext cx="8065294" cy="5693036"/>
          </a:xfrm>
          <a:prstGeom prst="rect">
            <a:avLst/>
          </a:prstGeom>
        </p:spPr>
        <p:txBody>
          <a:bodyPr/>
          <a:lstStyle>
            <a:lvl1pPr marL="357188" indent="-357188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76288" indent="-296863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93800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73225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151063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631116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9499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7885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6272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sz="1400" b="1" u="sng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2007" lvl="1" indent="0">
              <a:buFont typeface="Arial" charset="0"/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612859"/>
              </p:ext>
            </p:extLst>
          </p:nvPr>
        </p:nvGraphicFramePr>
        <p:xfrm>
          <a:off x="4760374" y="1362094"/>
          <a:ext cx="3721100" cy="3048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21100">
                  <a:extLst>
                    <a:ext uri="{9D8B030D-6E8A-4147-A177-3AD203B41FA5}">
                      <a16:colId xmlns:a16="http://schemas.microsoft.com/office/drawing/2014/main" xmlns="" val="248399136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Yard capacity</a:t>
                      </a:r>
                      <a:endParaRPr lang="en-US" sz="1400" b="0" i="0" u="none" strike="noStrike" dirty="0">
                        <a:solidFill>
                          <a:srgbClr val="120E5B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0326852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 smtClean="0">
                          <a:effectLst/>
                        </a:rPr>
                        <a:t>23,646 </a:t>
                      </a:r>
                      <a:r>
                        <a:rPr lang="en-US" sz="1400" u="none" strike="noStrike" dirty="0">
                          <a:effectLst/>
                        </a:rPr>
                        <a:t>TEU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75532113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Annual terminal capacity</a:t>
                      </a:r>
                      <a:endParaRPr lang="en-US" sz="1400" b="0" i="0" u="none" strike="noStrike">
                        <a:solidFill>
                          <a:srgbClr val="120E5B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90366482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 smtClean="0">
                          <a:effectLst/>
                        </a:rPr>
                        <a:t>approx. 503,550 </a:t>
                      </a:r>
                      <a:r>
                        <a:rPr lang="en-US" sz="1400" u="none" strike="noStrike" dirty="0">
                          <a:effectLst/>
                        </a:rPr>
                        <a:t>TEU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22661303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Berth Length served by 7 STS</a:t>
                      </a:r>
                      <a:endParaRPr lang="en-US" sz="1400" b="0" i="0" u="none" strike="noStrike">
                        <a:solidFill>
                          <a:srgbClr val="120E5B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1275301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880 Meters</a:t>
                      </a:r>
                      <a:endParaRPr lang="en-US" sz="1400" b="0" i="0" u="none" strike="noStrike">
                        <a:solidFill>
                          <a:srgbClr val="FFFFFF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9015286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Equipment for yard purposes</a:t>
                      </a:r>
                      <a:endParaRPr lang="en-US" sz="1400" b="0" i="0" u="none" strike="noStrike">
                        <a:solidFill>
                          <a:srgbClr val="120E5B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7133795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20 RTG, 5 RST and 19 EH</a:t>
                      </a:r>
                      <a:endParaRPr lang="en-US" sz="1400" b="0" i="0" u="none" strike="noStrike" dirty="0">
                        <a:solidFill>
                          <a:srgbClr val="FFFFFF"/>
                        </a:solidFill>
                        <a:effectLst/>
                        <a:latin typeface="맑은 고딕" panose="020B0503020000020004" pitchFamily="34" charset="-127"/>
                        <a:ea typeface="맑은 고딕" panose="020B0503020000020004" pitchFamily="34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053358973"/>
                  </a:ext>
                </a:extLst>
              </a:tr>
            </a:tbl>
          </a:graphicData>
        </a:graphic>
      </p:graphicFrame>
      <p:pic>
        <p:nvPicPr>
          <p:cNvPr id="19" name="Picture 2" descr="Image result for SHUAIBA CONTAINER TERM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62094"/>
            <a:ext cx="3674782" cy="3205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586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SHUAIBA PORT ST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" t="21276" r="821" b="5779"/>
          <a:stretch/>
        </p:blipFill>
        <p:spPr bwMode="auto">
          <a:xfrm>
            <a:off x="261045" y="2283718"/>
            <a:ext cx="544443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kpa.gov.kw/images/about/image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" r="31108" b="10274"/>
          <a:stretch/>
        </p:blipFill>
        <p:spPr bwMode="auto">
          <a:xfrm>
            <a:off x="251519" y="731344"/>
            <a:ext cx="8640961" cy="150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1678345" cy="461665"/>
          </a:xfrm>
        </p:spPr>
        <p:txBody>
          <a:bodyPr/>
          <a:lstStyle/>
          <a:p>
            <a:r>
              <a:rPr lang="en-US" dirty="0" smtClean="0"/>
              <a:t>Equipment</a:t>
            </a:r>
            <a:endParaRPr lang="en-US" dirty="0"/>
          </a:p>
        </p:txBody>
      </p:sp>
      <p:pic>
        <p:nvPicPr>
          <p:cNvPr id="1030" name="Picture 6" descr="https://www.kclifttrucks.com/sites/default/files/styles/extra_large_850x850_/public/2017-10/rs_to_china_railway.jpg?itok=D8CvNmY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779586"/>
            <a:ext cx="2670102" cy="125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292" y="2283717"/>
            <a:ext cx="3149188" cy="27747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539" y="3779586"/>
            <a:ext cx="2739935" cy="125948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95288" y="84355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7 STS</a:t>
            </a:r>
            <a:endParaRPr lang="en-US" sz="3600" b="1" dirty="0">
              <a:solidFill>
                <a:srgbClr val="0070C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39652" y="2213451"/>
            <a:ext cx="1756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20 RTG</a:t>
            </a:r>
            <a:endParaRPr lang="en-US" sz="3600" b="1" dirty="0">
              <a:solidFill>
                <a:srgbClr val="0070C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47664" y="4443958"/>
            <a:ext cx="1756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5 RST</a:t>
            </a:r>
            <a:endParaRPr lang="en-US" sz="3600" b="1" dirty="0">
              <a:solidFill>
                <a:srgbClr val="0070C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73633" y="4443958"/>
            <a:ext cx="190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19 ECH</a:t>
            </a:r>
            <a:endParaRPr lang="en-US" sz="3600" b="1" dirty="0">
              <a:solidFill>
                <a:srgbClr val="0070C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22157" y="4412155"/>
            <a:ext cx="1756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38 TT</a:t>
            </a:r>
            <a:endParaRPr lang="en-US" sz="3600" b="1" dirty="0">
              <a:solidFill>
                <a:srgbClr val="0070C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972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5868144" cy="521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3708961" y="0"/>
            <a:ext cx="5435039" cy="5143500"/>
            <a:chOff x="3708961" y="0"/>
            <a:chExt cx="5435039" cy="5143500"/>
          </a:xfrm>
        </p:grpSpPr>
        <p:sp>
          <p:nvSpPr>
            <p:cNvPr id="21" name="자유형 20"/>
            <p:cNvSpPr>
              <a:spLocks/>
            </p:cNvSpPr>
            <p:nvPr/>
          </p:nvSpPr>
          <p:spPr bwMode="auto">
            <a:xfrm flipV="1">
              <a:off x="3708961" y="0"/>
              <a:ext cx="5435039" cy="5143500"/>
            </a:xfrm>
            <a:custGeom>
              <a:avLst/>
              <a:gdLst>
                <a:gd name="connsiteX0" fmla="*/ 2541155 w 5435039"/>
                <a:gd name="connsiteY0" fmla="*/ 5143500 h 5143500"/>
                <a:gd name="connsiteX1" fmla="*/ 4844402 w 5435039"/>
                <a:gd name="connsiteY1" fmla="*/ 5143500 h 5143500"/>
                <a:gd name="connsiteX2" fmla="*/ 4926592 w 5435039"/>
                <a:gd name="connsiteY2" fmla="*/ 5062280 h 5143500"/>
                <a:gd name="connsiteX3" fmla="*/ 5355019 w 5435039"/>
                <a:gd name="connsiteY3" fmla="*/ 4638904 h 5143500"/>
                <a:gd name="connsiteX4" fmla="*/ 5435039 w 5435039"/>
                <a:gd name="connsiteY4" fmla="*/ 4559828 h 5143500"/>
                <a:gd name="connsiteX5" fmla="*/ 5435039 w 5435039"/>
                <a:gd name="connsiteY5" fmla="*/ 0 h 5143500"/>
                <a:gd name="connsiteX6" fmla="*/ 1189947 w 5435039"/>
                <a:gd name="connsiteY6" fmla="*/ 0 h 5143500"/>
                <a:gd name="connsiteX7" fmla="*/ 1168283 w 5435039"/>
                <a:gd name="connsiteY7" fmla="*/ 21395 h 5143500"/>
                <a:gd name="connsiteX8" fmla="*/ 90227 w 5435039"/>
                <a:gd name="connsiteY8" fmla="*/ 1086060 h 5143500"/>
                <a:gd name="connsiteX9" fmla="*/ 10029 w 5435039"/>
                <a:gd name="connsiteY9" fmla="*/ 1383886 h 5143500"/>
                <a:gd name="connsiteX10" fmla="*/ 832624 w 5435039"/>
                <a:gd name="connsiteY10" fmla="*/ 4517936 h 5143500"/>
                <a:gd name="connsiteX11" fmla="*/ 1050302 w 5435039"/>
                <a:gd name="connsiteY11" fmla="*/ 4735579 h 5143500"/>
                <a:gd name="connsiteX12" fmla="*/ 2498247 w 5435039"/>
                <a:gd name="connsiteY12" fmla="*/ 513176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5039" h="5143500">
                  <a:moveTo>
                    <a:pt x="2541155" y="5143500"/>
                  </a:moveTo>
                  <a:lnTo>
                    <a:pt x="4844402" y="5143500"/>
                  </a:lnTo>
                  <a:lnTo>
                    <a:pt x="4926592" y="5062280"/>
                  </a:lnTo>
                  <a:cubicBezTo>
                    <a:pt x="5099858" y="4891057"/>
                    <a:pt x="5240637" y="4751938"/>
                    <a:pt x="5355019" y="4638904"/>
                  </a:cubicBezTo>
                  <a:lnTo>
                    <a:pt x="5435039" y="4559828"/>
                  </a:lnTo>
                  <a:lnTo>
                    <a:pt x="5435039" y="0"/>
                  </a:lnTo>
                  <a:lnTo>
                    <a:pt x="1189947" y="0"/>
                  </a:lnTo>
                  <a:lnTo>
                    <a:pt x="1168283" y="21395"/>
                  </a:lnTo>
                  <a:cubicBezTo>
                    <a:pt x="90227" y="1086060"/>
                    <a:pt x="90227" y="1086060"/>
                    <a:pt x="90227" y="1086060"/>
                  </a:cubicBezTo>
                  <a:cubicBezTo>
                    <a:pt x="12321" y="1163953"/>
                    <a:pt x="-17467" y="1278501"/>
                    <a:pt x="10029" y="1383886"/>
                  </a:cubicBezTo>
                  <a:cubicBezTo>
                    <a:pt x="832624" y="4517936"/>
                    <a:pt x="832624" y="4517936"/>
                    <a:pt x="832624" y="4517936"/>
                  </a:cubicBezTo>
                  <a:cubicBezTo>
                    <a:pt x="860120" y="4623321"/>
                    <a:pt x="942608" y="4708087"/>
                    <a:pt x="1050302" y="4735579"/>
                  </a:cubicBezTo>
                  <a:cubicBezTo>
                    <a:pt x="1635885" y="4895804"/>
                    <a:pt x="2111671" y="5025986"/>
                    <a:pt x="2498247" y="5131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ko-KR" altLang="en-US" dirty="0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auto">
            <a:xfrm flipV="1">
              <a:off x="3819785" y="1"/>
              <a:ext cx="5324215" cy="5143499"/>
            </a:xfrm>
            <a:custGeom>
              <a:avLst/>
              <a:gdLst>
                <a:gd name="connsiteX0" fmla="*/ 4097823 w 5324215"/>
                <a:gd name="connsiteY0" fmla="*/ 5143499 h 5143499"/>
                <a:gd name="connsiteX1" fmla="*/ 4158381 w 5324215"/>
                <a:gd name="connsiteY1" fmla="*/ 5143499 h 5143499"/>
                <a:gd name="connsiteX2" fmla="*/ 4356044 w 5324215"/>
                <a:gd name="connsiteY2" fmla="*/ 5001301 h 5143499"/>
                <a:gd name="connsiteX3" fmla="*/ 5200266 w 5324215"/>
                <a:gd name="connsiteY3" fmla="*/ 4393970 h 5143499"/>
                <a:gd name="connsiteX4" fmla="*/ 5324215 w 5324215"/>
                <a:gd name="connsiteY4" fmla="*/ 4304802 h 5143499"/>
                <a:gd name="connsiteX5" fmla="*/ 5324215 w 5324215"/>
                <a:gd name="connsiteY5" fmla="*/ 4260627 h 5143499"/>
                <a:gd name="connsiteX6" fmla="*/ 2409881 w 5324215"/>
                <a:gd name="connsiteY6" fmla="*/ 5143499 h 5143499"/>
                <a:gd name="connsiteX7" fmla="*/ 2496461 w 5324215"/>
                <a:gd name="connsiteY7" fmla="*/ 5143499 h 5143499"/>
                <a:gd name="connsiteX8" fmla="*/ 2401965 w 5324215"/>
                <a:gd name="connsiteY8" fmla="*/ 5100952 h 5143499"/>
                <a:gd name="connsiteX9" fmla="*/ 508875 w 5324215"/>
                <a:gd name="connsiteY9" fmla="*/ 4248577 h 5143499"/>
                <a:gd name="connsiteX10" fmla="*/ 346445 w 5324215"/>
                <a:gd name="connsiteY10" fmla="*/ 4023914 h 5143499"/>
                <a:gd name="connsiteX11" fmla="*/ 37161 w 5324215"/>
                <a:gd name="connsiteY11" fmla="*/ 938691 h 5143499"/>
                <a:gd name="connsiteX12" fmla="*/ 150639 w 5324215"/>
                <a:gd name="connsiteY12" fmla="*/ 687335 h 5143499"/>
                <a:gd name="connsiteX13" fmla="*/ 1105193 w 5324215"/>
                <a:gd name="connsiteY13" fmla="*/ 0 h 5143499"/>
                <a:gd name="connsiteX14" fmla="*/ 1045116 w 5324215"/>
                <a:gd name="connsiteY14" fmla="*/ 0 h 5143499"/>
                <a:gd name="connsiteX15" fmla="*/ 130613 w 5324215"/>
                <a:gd name="connsiteY15" fmla="*/ 658418 h 5143499"/>
                <a:gd name="connsiteX16" fmla="*/ 1560 w 5324215"/>
                <a:gd name="connsiteY16" fmla="*/ 943140 h 5143499"/>
                <a:gd name="connsiteX17" fmla="*/ 310844 w 5324215"/>
                <a:gd name="connsiteY17" fmla="*/ 4026138 h 5143499"/>
                <a:gd name="connsiteX18" fmla="*/ 493300 w 5324215"/>
                <a:gd name="connsiteY18" fmla="*/ 4279719 h 5143499"/>
                <a:gd name="connsiteX19" fmla="*/ 2402380 w 5324215"/>
                <a:gd name="connsiteY19" fmla="*/ 5140118 h 514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24215" h="5143499">
                  <a:moveTo>
                    <a:pt x="4097823" y="5143499"/>
                  </a:moveTo>
                  <a:lnTo>
                    <a:pt x="4158381" y="5143499"/>
                  </a:lnTo>
                  <a:lnTo>
                    <a:pt x="4356044" y="5001301"/>
                  </a:lnTo>
                  <a:cubicBezTo>
                    <a:pt x="4709981" y="4746679"/>
                    <a:pt x="4985614" y="4548390"/>
                    <a:pt x="5200266" y="4393970"/>
                  </a:cubicBezTo>
                  <a:lnTo>
                    <a:pt x="5324215" y="4304802"/>
                  </a:lnTo>
                  <a:lnTo>
                    <a:pt x="5324215" y="4260627"/>
                  </a:lnTo>
                  <a:close/>
                  <a:moveTo>
                    <a:pt x="2409881" y="5143499"/>
                  </a:moveTo>
                  <a:lnTo>
                    <a:pt x="2496461" y="5143499"/>
                  </a:lnTo>
                  <a:lnTo>
                    <a:pt x="2401965" y="5100952"/>
                  </a:lnTo>
                  <a:cubicBezTo>
                    <a:pt x="508875" y="4248577"/>
                    <a:pt x="508875" y="4248577"/>
                    <a:pt x="508875" y="4248577"/>
                  </a:cubicBezTo>
                  <a:cubicBezTo>
                    <a:pt x="419872" y="4206314"/>
                    <a:pt x="357570" y="4121787"/>
                    <a:pt x="346445" y="4023914"/>
                  </a:cubicBezTo>
                  <a:cubicBezTo>
                    <a:pt x="37161" y="938691"/>
                    <a:pt x="37161" y="938691"/>
                    <a:pt x="37161" y="938691"/>
                  </a:cubicBezTo>
                  <a:cubicBezTo>
                    <a:pt x="28260" y="840818"/>
                    <a:pt x="70537" y="745169"/>
                    <a:pt x="150639" y="687335"/>
                  </a:cubicBezTo>
                  <a:cubicBezTo>
                    <a:pt x="1105193" y="0"/>
                    <a:pt x="1105193" y="0"/>
                    <a:pt x="1105193" y="0"/>
                  </a:cubicBezTo>
                  <a:cubicBezTo>
                    <a:pt x="1045116" y="0"/>
                    <a:pt x="1045116" y="0"/>
                    <a:pt x="1045116" y="0"/>
                  </a:cubicBezTo>
                  <a:cubicBezTo>
                    <a:pt x="130613" y="658418"/>
                    <a:pt x="130613" y="658418"/>
                    <a:pt x="130613" y="658418"/>
                  </a:cubicBezTo>
                  <a:cubicBezTo>
                    <a:pt x="39386" y="722926"/>
                    <a:pt x="-9566" y="831921"/>
                    <a:pt x="1560" y="943140"/>
                  </a:cubicBezTo>
                  <a:cubicBezTo>
                    <a:pt x="310844" y="4026138"/>
                    <a:pt x="310844" y="4026138"/>
                    <a:pt x="310844" y="4026138"/>
                  </a:cubicBezTo>
                  <a:cubicBezTo>
                    <a:pt x="321969" y="4137358"/>
                    <a:pt x="393172" y="4235231"/>
                    <a:pt x="493300" y="4279719"/>
                  </a:cubicBezTo>
                  <a:cubicBezTo>
                    <a:pt x="1377069" y="4678023"/>
                    <a:pt x="1984661" y="4951857"/>
                    <a:pt x="2402380" y="5140118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82D9B7"/>
                </a:gs>
                <a:gs pos="92000">
                  <a:srgbClr val="17B9E7"/>
                </a:gs>
              </a:gsLst>
              <a:lin ang="14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5372320" y="2376631"/>
            <a:ext cx="2550377" cy="677108"/>
          </a:xfrm>
        </p:spPr>
        <p:txBody>
          <a:bodyPr/>
          <a:lstStyle/>
          <a:p>
            <a:pPr algn="ctr"/>
            <a:r>
              <a:rPr lang="en-US" altLang="ko-KR" sz="4400" dirty="0" smtClean="0">
                <a:gradFill flip="none" rotWithShape="1">
                  <a:gsLst>
                    <a:gs pos="32000">
                      <a:schemeClr val="accent5">
                        <a:lumMod val="7500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0" scaled="1"/>
                  <a:tileRect/>
                </a:gradFill>
              </a:rPr>
              <a:t>Operations</a:t>
            </a:r>
            <a:endParaRPr lang="en-US" altLang="ko-KR" sz="4400" dirty="0">
              <a:gradFill flip="none" rotWithShape="1">
                <a:gsLst>
                  <a:gs pos="32000">
                    <a:schemeClr val="accent5">
                      <a:lumMod val="75000"/>
                    </a:schemeClr>
                  </a:gs>
                  <a:gs pos="100000">
                    <a:schemeClr val="accent5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25" name="Freeform 64"/>
          <p:cNvSpPr>
            <a:spLocks noEditPoints="1"/>
          </p:cNvSpPr>
          <p:nvPr/>
        </p:nvSpPr>
        <p:spPr bwMode="auto">
          <a:xfrm>
            <a:off x="5148064" y="1204144"/>
            <a:ext cx="448508" cy="373311"/>
          </a:xfrm>
          <a:custGeom>
            <a:avLst/>
            <a:gdLst>
              <a:gd name="T0" fmla="*/ 265112 w 77"/>
              <a:gd name="T1" fmla="*/ 175841 h 64"/>
              <a:gd name="T2" fmla="*/ 258226 w 77"/>
              <a:gd name="T3" fmla="*/ 189632 h 64"/>
              <a:gd name="T4" fmla="*/ 203138 w 77"/>
              <a:gd name="T5" fmla="*/ 217215 h 64"/>
              <a:gd name="T6" fmla="*/ 196252 w 77"/>
              <a:gd name="T7" fmla="*/ 220663 h 64"/>
              <a:gd name="T8" fmla="*/ 189366 w 77"/>
              <a:gd name="T9" fmla="*/ 217215 h 64"/>
              <a:gd name="T10" fmla="*/ 134278 w 77"/>
              <a:gd name="T11" fmla="*/ 189632 h 64"/>
              <a:gd name="T12" fmla="*/ 134278 w 77"/>
              <a:gd name="T13" fmla="*/ 189632 h 64"/>
              <a:gd name="T14" fmla="*/ 130834 w 77"/>
              <a:gd name="T15" fmla="*/ 189632 h 64"/>
              <a:gd name="T16" fmla="*/ 75746 w 77"/>
              <a:gd name="T17" fmla="*/ 217215 h 64"/>
              <a:gd name="T18" fmla="*/ 68860 w 77"/>
              <a:gd name="T19" fmla="*/ 220663 h 64"/>
              <a:gd name="T20" fmla="*/ 61974 w 77"/>
              <a:gd name="T21" fmla="*/ 217215 h 64"/>
              <a:gd name="T22" fmla="*/ 6886 w 77"/>
              <a:gd name="T23" fmla="*/ 189632 h 64"/>
              <a:gd name="T24" fmla="*/ 0 w 77"/>
              <a:gd name="T25" fmla="*/ 175841 h 64"/>
              <a:gd name="T26" fmla="*/ 0 w 77"/>
              <a:gd name="T27" fmla="*/ 127571 h 64"/>
              <a:gd name="T28" fmla="*/ 10329 w 77"/>
              <a:gd name="T29" fmla="*/ 110332 h 64"/>
              <a:gd name="T30" fmla="*/ 61974 w 77"/>
              <a:gd name="T31" fmla="*/ 89644 h 64"/>
              <a:gd name="T32" fmla="*/ 61974 w 77"/>
              <a:gd name="T33" fmla="*/ 37926 h 64"/>
              <a:gd name="T34" fmla="*/ 72303 w 77"/>
              <a:gd name="T35" fmla="*/ 24135 h 64"/>
              <a:gd name="T36" fmla="*/ 127391 w 77"/>
              <a:gd name="T37" fmla="*/ 0 h 64"/>
              <a:gd name="T38" fmla="*/ 134278 w 77"/>
              <a:gd name="T39" fmla="*/ 0 h 64"/>
              <a:gd name="T40" fmla="*/ 137721 w 77"/>
              <a:gd name="T41" fmla="*/ 0 h 64"/>
              <a:gd name="T42" fmla="*/ 192809 w 77"/>
              <a:gd name="T43" fmla="*/ 24135 h 64"/>
              <a:gd name="T44" fmla="*/ 203138 w 77"/>
              <a:gd name="T45" fmla="*/ 37926 h 64"/>
              <a:gd name="T46" fmla="*/ 203138 w 77"/>
              <a:gd name="T47" fmla="*/ 89644 h 64"/>
              <a:gd name="T48" fmla="*/ 258226 w 77"/>
              <a:gd name="T49" fmla="*/ 110332 h 64"/>
              <a:gd name="T50" fmla="*/ 265112 w 77"/>
              <a:gd name="T51" fmla="*/ 127571 h 64"/>
              <a:gd name="T52" fmla="*/ 265112 w 77"/>
              <a:gd name="T53" fmla="*/ 175841 h 64"/>
              <a:gd name="T54" fmla="*/ 120505 w 77"/>
              <a:gd name="T55" fmla="*/ 124123 h 64"/>
              <a:gd name="T56" fmla="*/ 68860 w 77"/>
              <a:gd name="T57" fmla="*/ 103436 h 64"/>
              <a:gd name="T58" fmla="*/ 20658 w 77"/>
              <a:gd name="T59" fmla="*/ 124123 h 64"/>
              <a:gd name="T60" fmla="*/ 68860 w 77"/>
              <a:gd name="T61" fmla="*/ 144810 h 64"/>
              <a:gd name="T62" fmla="*/ 120505 w 77"/>
              <a:gd name="T63" fmla="*/ 124123 h 64"/>
              <a:gd name="T64" fmla="*/ 123948 w 77"/>
              <a:gd name="T65" fmla="*/ 175841 h 64"/>
              <a:gd name="T66" fmla="*/ 123948 w 77"/>
              <a:gd name="T67" fmla="*/ 137914 h 64"/>
              <a:gd name="T68" fmla="*/ 79189 w 77"/>
              <a:gd name="T69" fmla="*/ 158602 h 64"/>
              <a:gd name="T70" fmla="*/ 79189 w 77"/>
              <a:gd name="T71" fmla="*/ 199976 h 64"/>
              <a:gd name="T72" fmla="*/ 123948 w 77"/>
              <a:gd name="T73" fmla="*/ 175841 h 64"/>
              <a:gd name="T74" fmla="*/ 185923 w 77"/>
              <a:gd name="T75" fmla="*/ 37926 h 64"/>
              <a:gd name="T76" fmla="*/ 134278 w 77"/>
              <a:gd name="T77" fmla="*/ 17239 h 64"/>
              <a:gd name="T78" fmla="*/ 79189 w 77"/>
              <a:gd name="T79" fmla="*/ 37926 h 64"/>
              <a:gd name="T80" fmla="*/ 134278 w 77"/>
              <a:gd name="T81" fmla="*/ 62061 h 64"/>
              <a:gd name="T82" fmla="*/ 185923 w 77"/>
              <a:gd name="T83" fmla="*/ 37926 h 64"/>
              <a:gd name="T84" fmla="*/ 189366 w 77"/>
              <a:gd name="T85" fmla="*/ 89644 h 64"/>
              <a:gd name="T86" fmla="*/ 189366 w 77"/>
              <a:gd name="T87" fmla="*/ 55166 h 64"/>
              <a:gd name="T88" fmla="*/ 141164 w 77"/>
              <a:gd name="T89" fmla="*/ 75853 h 64"/>
              <a:gd name="T90" fmla="*/ 141164 w 77"/>
              <a:gd name="T91" fmla="*/ 110332 h 64"/>
              <a:gd name="T92" fmla="*/ 189366 w 77"/>
              <a:gd name="T93" fmla="*/ 89644 h 64"/>
              <a:gd name="T94" fmla="*/ 244454 w 77"/>
              <a:gd name="T95" fmla="*/ 124123 h 64"/>
              <a:gd name="T96" fmla="*/ 196252 w 77"/>
              <a:gd name="T97" fmla="*/ 103436 h 64"/>
              <a:gd name="T98" fmla="*/ 144607 w 77"/>
              <a:gd name="T99" fmla="*/ 124123 h 64"/>
              <a:gd name="T100" fmla="*/ 196252 w 77"/>
              <a:gd name="T101" fmla="*/ 144810 h 64"/>
              <a:gd name="T102" fmla="*/ 244454 w 77"/>
              <a:gd name="T103" fmla="*/ 124123 h 64"/>
              <a:gd name="T104" fmla="*/ 251340 w 77"/>
              <a:gd name="T105" fmla="*/ 175841 h 64"/>
              <a:gd name="T106" fmla="*/ 251340 w 77"/>
              <a:gd name="T107" fmla="*/ 137914 h 64"/>
              <a:gd name="T108" fmla="*/ 203138 w 77"/>
              <a:gd name="T109" fmla="*/ 158602 h 64"/>
              <a:gd name="T110" fmla="*/ 203138 w 77"/>
              <a:gd name="T111" fmla="*/ 199976 h 64"/>
              <a:gd name="T112" fmla="*/ 251340 w 77"/>
              <a:gd name="T113" fmla="*/ 175841 h 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12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3090590" cy="461665"/>
          </a:xfrm>
        </p:spPr>
        <p:txBody>
          <a:bodyPr/>
          <a:lstStyle/>
          <a:p>
            <a:r>
              <a:rPr lang="en-US" dirty="0" smtClean="0"/>
              <a:t>Areas of Operations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835696" y="1419622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66" name="Oval 65"/>
          <p:cNvSpPr/>
          <p:nvPr/>
        </p:nvSpPr>
        <p:spPr>
          <a:xfrm>
            <a:off x="969103" y="1511078"/>
            <a:ext cx="931286" cy="93128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3057335" y="1511078"/>
            <a:ext cx="931286" cy="93128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5145567" y="1511078"/>
            <a:ext cx="931286" cy="93128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7233799" y="1511078"/>
            <a:ext cx="931286" cy="93128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584822" y="2573172"/>
            <a:ext cx="1699847" cy="1331304"/>
            <a:chOff x="803640" y="3362835"/>
            <a:chExt cx="2059657" cy="1107996"/>
          </a:xfrm>
        </p:grpSpPr>
        <p:sp>
          <p:nvSpPr>
            <p:cNvPr id="75" name="TextBox 74"/>
            <p:cNvSpPr txBox="1"/>
            <p:nvPr/>
          </p:nvSpPr>
          <p:spPr>
            <a:xfrm>
              <a:off x="803640" y="3639834"/>
              <a:ext cx="2059657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Handling containers from/to Vessels using the gantry cranes, VMT and Manpower.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Vessel Operations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673054" y="2573172"/>
            <a:ext cx="1699847" cy="1665795"/>
            <a:chOff x="803640" y="3362835"/>
            <a:chExt cx="2059657" cy="1417356"/>
          </a:xfrm>
        </p:grpSpPr>
        <p:sp>
          <p:nvSpPr>
            <p:cNvPr id="78" name="TextBox 77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Stacking containers in yard either full or empty containers each in separated stack using RTGs, RSTs and ECH.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Yard Operations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761286" y="2551756"/>
            <a:ext cx="1699847" cy="1665277"/>
            <a:chOff x="803640" y="3362835"/>
            <a:chExt cx="2059657" cy="1398930"/>
          </a:xfrm>
        </p:grpSpPr>
        <p:sp>
          <p:nvSpPr>
            <p:cNvPr id="81" name="TextBox 80"/>
            <p:cNvSpPr txBox="1"/>
            <p:nvPr/>
          </p:nvSpPr>
          <p:spPr>
            <a:xfrm>
              <a:off x="803640" y="3598288"/>
              <a:ext cx="2059657" cy="11634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The Gate in/out to the container terminal where all the containers/trucks registration and payment of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demurrages.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Gates Operations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601504" y="2365203"/>
            <a:ext cx="2033149" cy="2489100"/>
            <a:chOff x="803640" y="3248481"/>
            <a:chExt cx="2059657" cy="1754326"/>
          </a:xfrm>
        </p:grpSpPr>
        <p:sp>
          <p:nvSpPr>
            <p:cNvPr id="84" name="TextBox 83"/>
            <p:cNvSpPr txBox="1"/>
            <p:nvPr/>
          </p:nvSpPr>
          <p:spPr>
            <a:xfrm>
              <a:off x="803640" y="3248481"/>
              <a:ext cx="2059657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Vessel and yard planners to pre-plan all the container terminal operations along with equipment controller to handle the movement of equipment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Planning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90" name="Rectangle 28"/>
          <p:cNvSpPr/>
          <p:nvPr/>
        </p:nvSpPr>
        <p:spPr>
          <a:xfrm>
            <a:off x="1879203" y="1796721"/>
            <a:ext cx="1188000" cy="360000"/>
          </a:xfrm>
          <a:custGeom>
            <a:avLst/>
            <a:gdLst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000" h="360000">
                <a:moveTo>
                  <a:pt x="0" y="0"/>
                </a:moveTo>
                <a:cubicBezTo>
                  <a:pt x="568995" y="98854"/>
                  <a:pt x="608413" y="81203"/>
                  <a:pt x="1188000" y="0"/>
                </a:cubicBezTo>
                <a:lnTo>
                  <a:pt x="1188000" y="360000"/>
                </a:lnTo>
                <a:cubicBezTo>
                  <a:pt x="608414" y="268206"/>
                  <a:pt x="576056" y="268206"/>
                  <a:pt x="0" y="360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Rectangle 28"/>
          <p:cNvSpPr/>
          <p:nvPr/>
        </p:nvSpPr>
        <p:spPr>
          <a:xfrm>
            <a:off x="3988621" y="1796721"/>
            <a:ext cx="1188000" cy="360000"/>
          </a:xfrm>
          <a:custGeom>
            <a:avLst/>
            <a:gdLst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000" h="360000">
                <a:moveTo>
                  <a:pt x="0" y="0"/>
                </a:moveTo>
                <a:cubicBezTo>
                  <a:pt x="568995" y="98854"/>
                  <a:pt x="608413" y="81203"/>
                  <a:pt x="1188000" y="0"/>
                </a:cubicBezTo>
                <a:lnTo>
                  <a:pt x="1188000" y="360000"/>
                </a:lnTo>
                <a:cubicBezTo>
                  <a:pt x="608414" y="268206"/>
                  <a:pt x="576056" y="268206"/>
                  <a:pt x="0" y="360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Rectangle 28"/>
          <p:cNvSpPr/>
          <p:nvPr/>
        </p:nvSpPr>
        <p:spPr>
          <a:xfrm>
            <a:off x="6074186" y="1796721"/>
            <a:ext cx="1188000" cy="360000"/>
          </a:xfrm>
          <a:custGeom>
            <a:avLst/>
            <a:gdLst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  <a:gd name="connsiteX0" fmla="*/ 0 w 1188000"/>
              <a:gd name="connsiteY0" fmla="*/ 0 h 360000"/>
              <a:gd name="connsiteX1" fmla="*/ 1188000 w 1188000"/>
              <a:gd name="connsiteY1" fmla="*/ 0 h 360000"/>
              <a:gd name="connsiteX2" fmla="*/ 1188000 w 1188000"/>
              <a:gd name="connsiteY2" fmla="*/ 360000 h 360000"/>
              <a:gd name="connsiteX3" fmla="*/ 0 w 1188000"/>
              <a:gd name="connsiteY3" fmla="*/ 360000 h 360000"/>
              <a:gd name="connsiteX4" fmla="*/ 0 w 1188000"/>
              <a:gd name="connsiteY4" fmla="*/ 0 h 3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8000" h="360000">
                <a:moveTo>
                  <a:pt x="0" y="0"/>
                </a:moveTo>
                <a:cubicBezTo>
                  <a:pt x="568995" y="98854"/>
                  <a:pt x="608413" y="81203"/>
                  <a:pt x="1188000" y="0"/>
                </a:cubicBezTo>
                <a:lnTo>
                  <a:pt x="1188000" y="360000"/>
                </a:lnTo>
                <a:cubicBezTo>
                  <a:pt x="608414" y="268206"/>
                  <a:pt x="576056" y="268206"/>
                  <a:pt x="0" y="360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28" y="1728188"/>
            <a:ext cx="584559" cy="37893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526" y="1641886"/>
            <a:ext cx="532771" cy="5327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5" name="Picture 9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6" b="26200"/>
          <a:stretch/>
        </p:blipFill>
        <p:spPr>
          <a:xfrm>
            <a:off x="5401388" y="1713814"/>
            <a:ext cx="427822" cy="460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62" y="1737166"/>
            <a:ext cx="391231" cy="40194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204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491E7-24EC-4CC9-B657-6F0836241FC1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2693045" cy="461665"/>
          </a:xfrm>
        </p:spPr>
        <p:txBody>
          <a:bodyPr/>
          <a:lstStyle/>
          <a:p>
            <a:r>
              <a:rPr lang="en-GB" dirty="0" smtClean="0"/>
              <a:t>Vessel Operation</a:t>
            </a:r>
            <a:endParaRPr lang="ar-SA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520456" y="1552353"/>
            <a:ext cx="184731" cy="3231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554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491E7-24EC-4CC9-B657-6F0836241FC1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2507802" cy="461665"/>
          </a:xfrm>
        </p:spPr>
        <p:txBody>
          <a:bodyPr/>
          <a:lstStyle/>
          <a:p>
            <a:r>
              <a:rPr lang="en-US" dirty="0" smtClean="0"/>
              <a:t>Yard Operations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97211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491E7-24EC-4CC9-B657-6F0836241FC1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2529539" cy="461665"/>
          </a:xfrm>
        </p:spPr>
        <p:txBody>
          <a:bodyPr/>
          <a:lstStyle/>
          <a:p>
            <a:r>
              <a:rPr lang="en-US" dirty="0" smtClean="0"/>
              <a:t>Gates Operation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07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491E7-24EC-4CC9-B657-6F0836241FC1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1402628" cy="461665"/>
          </a:xfrm>
        </p:spPr>
        <p:txBody>
          <a:bodyPr/>
          <a:lstStyle/>
          <a:p>
            <a:r>
              <a:rPr lang="en-US" dirty="0" smtClean="0"/>
              <a:t>Planning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8487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Side Operations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470D165-8EDC-4D9B-8B17-5890A13C0C63}"/>
              </a:ext>
            </a:extLst>
          </p:cNvPr>
          <p:cNvGrpSpPr/>
          <p:nvPr/>
        </p:nvGrpSpPr>
        <p:grpSpPr>
          <a:xfrm>
            <a:off x="2848524" y="1592510"/>
            <a:ext cx="3281356" cy="2705935"/>
            <a:chOff x="3198596" y="2815122"/>
            <a:chExt cx="2390416" cy="1982029"/>
          </a:xfrm>
        </p:grpSpPr>
        <p:sp>
          <p:nvSpPr>
            <p:cNvPr id="20" name="Right Arrow 4">
              <a:extLst>
                <a:ext uri="{FF2B5EF4-FFF2-40B4-BE49-F238E27FC236}">
                  <a16:creationId xmlns:a16="http://schemas.microsoft.com/office/drawing/2014/main" xmlns="" id="{F73C0F9A-6D8C-4669-A2B4-8B3B473928DF}"/>
                </a:ext>
              </a:extLst>
            </p:cNvPr>
            <p:cNvSpPr/>
            <p:nvPr/>
          </p:nvSpPr>
          <p:spPr>
            <a:xfrm rot="10800000">
              <a:off x="3198596" y="3621693"/>
              <a:ext cx="1584176" cy="1175458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balanced" dir="t"/>
            </a:scene3d>
            <a:sp3d extrusionH="457200" contourW="12700" prstMaterial="matte">
              <a:extrusionClr>
                <a:srgbClr val="FDBDC7"/>
              </a:extrusionClr>
              <a:contourClr>
                <a:schemeClr val="bg1">
                  <a:lumMod val="9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Right Arrow 5">
              <a:extLst>
                <a:ext uri="{FF2B5EF4-FFF2-40B4-BE49-F238E27FC236}">
                  <a16:creationId xmlns:a16="http://schemas.microsoft.com/office/drawing/2014/main" xmlns="" id="{EBCF255A-3261-47E7-B698-349EA5BA112E}"/>
                </a:ext>
              </a:extLst>
            </p:cNvPr>
            <p:cNvSpPr/>
            <p:nvPr/>
          </p:nvSpPr>
          <p:spPr>
            <a:xfrm>
              <a:off x="3886629" y="2815122"/>
              <a:ext cx="1702383" cy="1273047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balanced" dir="t"/>
            </a:scene3d>
            <a:sp3d extrusionH="457200" contourW="12700" prstMaterial="matte">
              <a:extrusionClr>
                <a:srgbClr val="FDBDC7"/>
              </a:extrusionClr>
              <a:contourClr>
                <a:schemeClr val="bg1">
                  <a:lumMod val="9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22" name="Block Arc 21">
            <a:extLst>
              <a:ext uri="{FF2B5EF4-FFF2-40B4-BE49-F238E27FC236}">
                <a16:creationId xmlns:a16="http://schemas.microsoft.com/office/drawing/2014/main" xmlns="" id="{84CCE4FB-25BB-48F8-9DC4-B3D5D51D24AE}"/>
              </a:ext>
            </a:extLst>
          </p:cNvPr>
          <p:cNvSpPr/>
          <p:nvPr/>
        </p:nvSpPr>
        <p:spPr>
          <a:xfrm rot="5400000">
            <a:off x="2483768" y="992514"/>
            <a:ext cx="3892275" cy="3892275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3" name="Block Arc 22">
            <a:extLst>
              <a:ext uri="{FF2B5EF4-FFF2-40B4-BE49-F238E27FC236}">
                <a16:creationId xmlns:a16="http://schemas.microsoft.com/office/drawing/2014/main" xmlns="" id="{1F0CAEFB-B7B1-4C6D-A83B-E5CFEAD997AA}"/>
              </a:ext>
            </a:extLst>
          </p:cNvPr>
          <p:cNvSpPr/>
          <p:nvPr/>
        </p:nvSpPr>
        <p:spPr>
          <a:xfrm rot="16200000">
            <a:off x="2483768" y="992514"/>
            <a:ext cx="3892275" cy="3892275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617F922-CF00-4123-91B7-6B693A708295}"/>
              </a:ext>
            </a:extLst>
          </p:cNvPr>
          <p:cNvSpPr txBox="1"/>
          <p:nvPr/>
        </p:nvSpPr>
        <p:spPr>
          <a:xfrm>
            <a:off x="6322678" y="1135620"/>
            <a:ext cx="2512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Skilled mooring labors and supervisors to cover 20 berth in Shuaiba and 22 berths in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Shuwaikh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port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3B4FEF6-2936-4A49-97D1-772A678A1819}"/>
              </a:ext>
            </a:extLst>
          </p:cNvPr>
          <p:cNvSpPr txBox="1"/>
          <p:nvPr/>
        </p:nvSpPr>
        <p:spPr>
          <a:xfrm>
            <a:off x="6376043" y="2612452"/>
            <a:ext cx="2512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Safety guard and safety jackets and ropes for emergency and tools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C954FC2-9B4E-4DB3-8B50-5F940C6F9948}"/>
              </a:ext>
            </a:extLst>
          </p:cNvPr>
          <p:cNvSpPr txBox="1"/>
          <p:nvPr/>
        </p:nvSpPr>
        <p:spPr>
          <a:xfrm>
            <a:off x="6312031" y="4326330"/>
            <a:ext cx="2512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Communication between control tower, marine operations and Pilots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2D7ACB9-3FD2-4670-82D7-F205E0BB1AA7}"/>
              </a:ext>
            </a:extLst>
          </p:cNvPr>
          <p:cNvSpPr txBox="1"/>
          <p:nvPr/>
        </p:nvSpPr>
        <p:spPr>
          <a:xfrm>
            <a:off x="781894" y="1004899"/>
            <a:ext cx="1738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Stuffing/De-stuffing for all kind of cargo from/to any type of containers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70B87BC6-DFF1-4F08-A92B-EED847764D43}"/>
              </a:ext>
            </a:extLst>
          </p:cNvPr>
          <p:cNvSpPr txBox="1"/>
          <p:nvPr/>
        </p:nvSpPr>
        <p:spPr>
          <a:xfrm>
            <a:off x="395288" y="2561955"/>
            <a:ext cx="2086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Using all types equipment that is required for the operations from RST and forklifts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6DEF19E-2934-4237-A8A7-740E6D8CAB5A}"/>
              </a:ext>
            </a:extLst>
          </p:cNvPr>
          <p:cNvSpPr txBox="1"/>
          <p:nvPr/>
        </p:nvSpPr>
        <p:spPr>
          <a:xfrm>
            <a:off x="4427638" y="2296915"/>
            <a:ext cx="134138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Mooring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434A59A-C4F0-4688-A74E-1DCC8F26CECF}"/>
              </a:ext>
            </a:extLst>
          </p:cNvPr>
          <p:cNvSpPr txBox="1"/>
          <p:nvPr/>
        </p:nvSpPr>
        <p:spPr>
          <a:xfrm>
            <a:off x="3065937" y="3212631"/>
            <a:ext cx="130192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cs typeface="Arial" pitchFamily="34" charset="0"/>
              </a:rPr>
              <a:t>Stuffing/ De-Stuffing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44" name="Elbow Connector 29">
            <a:extLst>
              <a:ext uri="{FF2B5EF4-FFF2-40B4-BE49-F238E27FC236}">
                <a16:creationId xmlns:a16="http://schemas.microsoft.com/office/drawing/2014/main" xmlns="" id="{DEDABE7E-1F38-4235-993D-0D130F47E364}"/>
              </a:ext>
            </a:extLst>
          </p:cNvPr>
          <p:cNvCxnSpPr/>
          <p:nvPr/>
        </p:nvCxnSpPr>
        <p:spPr>
          <a:xfrm rot="10800000">
            <a:off x="2618661" y="4343603"/>
            <a:ext cx="777620" cy="265779"/>
          </a:xfrm>
          <a:prstGeom prst="bentConnector3">
            <a:avLst/>
          </a:prstGeom>
          <a:ln w="38100">
            <a:solidFill>
              <a:schemeClr val="accent4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30">
            <a:extLst>
              <a:ext uri="{FF2B5EF4-FFF2-40B4-BE49-F238E27FC236}">
                <a16:creationId xmlns:a16="http://schemas.microsoft.com/office/drawing/2014/main" xmlns="" id="{8815EF0C-6F06-4C3F-B6C7-8AA13031378A}"/>
              </a:ext>
            </a:extLst>
          </p:cNvPr>
          <p:cNvCxnSpPr>
            <a:cxnSpLocks/>
          </p:cNvCxnSpPr>
          <p:nvPr/>
        </p:nvCxnSpPr>
        <p:spPr>
          <a:xfrm>
            <a:off x="6305975" y="2147257"/>
            <a:ext cx="1623929" cy="377323"/>
          </a:xfrm>
          <a:prstGeom prst="bentConnector3">
            <a:avLst>
              <a:gd name="adj1" fmla="val 100894"/>
            </a:avLst>
          </a:prstGeom>
          <a:ln w="38100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31">
            <a:extLst>
              <a:ext uri="{FF2B5EF4-FFF2-40B4-BE49-F238E27FC236}">
                <a16:creationId xmlns:a16="http://schemas.microsoft.com/office/drawing/2014/main" xmlns="" id="{C9A6F7D6-7032-4949-9850-7243600B0534}"/>
              </a:ext>
            </a:extLst>
          </p:cNvPr>
          <p:cNvCxnSpPr/>
          <p:nvPr/>
        </p:nvCxnSpPr>
        <p:spPr>
          <a:xfrm rot="10800000">
            <a:off x="1115616" y="3254422"/>
            <a:ext cx="1423186" cy="194277"/>
          </a:xfrm>
          <a:prstGeom prst="bentConnector3">
            <a:avLst/>
          </a:prstGeom>
          <a:ln w="38100">
            <a:solidFill>
              <a:schemeClr val="accent4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DCDDB10A-D903-44A3-A75C-37F02B6E1084}"/>
              </a:ext>
            </a:extLst>
          </p:cNvPr>
          <p:cNvSpPr/>
          <p:nvPr/>
        </p:nvSpPr>
        <p:spPr>
          <a:xfrm>
            <a:off x="5220914" y="1101054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F8CEB911-41D9-4686-A75D-378D8DC54455}"/>
              </a:ext>
            </a:extLst>
          </p:cNvPr>
          <p:cNvSpPr/>
          <p:nvPr/>
        </p:nvSpPr>
        <p:spPr>
          <a:xfrm>
            <a:off x="5981498" y="1973245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8A567AA3-FA5A-4565-98E8-1B616180622F}"/>
              </a:ext>
            </a:extLst>
          </p:cNvPr>
          <p:cNvSpPr/>
          <p:nvPr/>
        </p:nvSpPr>
        <p:spPr>
          <a:xfrm>
            <a:off x="5220914" y="4429861"/>
            <a:ext cx="360040" cy="360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EE0B05F2-EE83-4701-9467-C3B617329981}"/>
              </a:ext>
            </a:extLst>
          </p:cNvPr>
          <p:cNvSpPr/>
          <p:nvPr/>
        </p:nvSpPr>
        <p:spPr>
          <a:xfrm>
            <a:off x="3325879" y="4429861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300A6344-76C8-4818-9EBC-A094C7D61FF7}"/>
              </a:ext>
            </a:extLst>
          </p:cNvPr>
          <p:cNvSpPr/>
          <p:nvPr/>
        </p:nvSpPr>
        <p:spPr>
          <a:xfrm>
            <a:off x="3325879" y="1101054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752B150D-2CB5-4AFD-8B8C-42DE8437325E}"/>
              </a:ext>
            </a:extLst>
          </p:cNvPr>
          <p:cNvSpPr/>
          <p:nvPr/>
        </p:nvSpPr>
        <p:spPr>
          <a:xfrm>
            <a:off x="2397676" y="3254422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53" name="Elbow Connector 39">
            <a:extLst>
              <a:ext uri="{FF2B5EF4-FFF2-40B4-BE49-F238E27FC236}">
                <a16:creationId xmlns:a16="http://schemas.microsoft.com/office/drawing/2014/main" xmlns="" id="{393AFDEA-1D42-4D08-A5CC-151A9FA29E36}"/>
              </a:ext>
            </a:extLst>
          </p:cNvPr>
          <p:cNvCxnSpPr/>
          <p:nvPr/>
        </p:nvCxnSpPr>
        <p:spPr>
          <a:xfrm rot="10800000" flipH="1">
            <a:off x="5480215" y="4343602"/>
            <a:ext cx="777620" cy="265779"/>
          </a:xfrm>
          <a:prstGeom prst="bentConnector3">
            <a:avLst/>
          </a:prstGeom>
          <a:ln w="38100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40">
            <a:extLst>
              <a:ext uri="{FF2B5EF4-FFF2-40B4-BE49-F238E27FC236}">
                <a16:creationId xmlns:a16="http://schemas.microsoft.com/office/drawing/2014/main" xmlns="" id="{6738C768-1CFC-4BA8-957F-31CBAE272D22}"/>
              </a:ext>
            </a:extLst>
          </p:cNvPr>
          <p:cNvCxnSpPr/>
          <p:nvPr/>
        </p:nvCxnSpPr>
        <p:spPr>
          <a:xfrm rot="10800000">
            <a:off x="2618661" y="1032549"/>
            <a:ext cx="777620" cy="265779"/>
          </a:xfrm>
          <a:prstGeom prst="bentConnector3">
            <a:avLst/>
          </a:prstGeom>
          <a:ln w="38100">
            <a:solidFill>
              <a:schemeClr val="accent4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41">
            <a:extLst>
              <a:ext uri="{FF2B5EF4-FFF2-40B4-BE49-F238E27FC236}">
                <a16:creationId xmlns:a16="http://schemas.microsoft.com/office/drawing/2014/main" xmlns="" id="{56B344E6-AD67-4EDC-9625-D6307BF4D20C}"/>
              </a:ext>
            </a:extLst>
          </p:cNvPr>
          <p:cNvCxnSpPr/>
          <p:nvPr/>
        </p:nvCxnSpPr>
        <p:spPr>
          <a:xfrm rot="10800000" flipH="1">
            <a:off x="5480214" y="1032549"/>
            <a:ext cx="777620" cy="265779"/>
          </a:xfrm>
          <a:prstGeom prst="bentConnector3">
            <a:avLst/>
          </a:prstGeom>
          <a:ln w="38100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088" y="2122602"/>
            <a:ext cx="728234" cy="727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 descr="Image result for cargo stuffing 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446" y="3183910"/>
            <a:ext cx="580662" cy="5806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467544" y="4011910"/>
            <a:ext cx="2151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Utilizing special tools  for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lashing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cargo tightly on containers</a:t>
            </a:r>
          </a:p>
        </p:txBody>
      </p:sp>
    </p:spTree>
    <p:extLst>
      <p:ext uri="{BB962C8B-B14F-4D97-AF65-F5344CB8AC3E}">
        <p14:creationId xmlns:p14="http://schemas.microsoft.com/office/powerpoint/2010/main" val="198153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2315249" cy="461665"/>
          </a:xfrm>
        </p:spPr>
        <p:txBody>
          <a:bodyPr/>
          <a:lstStyle/>
          <a:p>
            <a:r>
              <a:rPr lang="en-US" dirty="0" smtClean="0"/>
              <a:t>Other Services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6536267"/>
            <a:ext cx="1737294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55040" y="627217"/>
            <a:ext cx="8065294" cy="5693036"/>
          </a:xfrm>
          <a:prstGeom prst="rect">
            <a:avLst/>
          </a:prstGeom>
        </p:spPr>
        <p:txBody>
          <a:bodyPr/>
          <a:lstStyle>
            <a:lvl1pPr marL="357188" indent="-357188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76288" indent="-296863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93800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73225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151063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631116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9499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7885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6272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sz="1400" b="1" u="sng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2007" lvl="1" indent="0">
              <a:buFont typeface="Arial" charset="0"/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9B961DB-AB32-466B-88F3-3BA587CB6CAB}"/>
              </a:ext>
            </a:extLst>
          </p:cNvPr>
          <p:cNvGrpSpPr/>
          <p:nvPr/>
        </p:nvGrpSpPr>
        <p:grpSpPr>
          <a:xfrm>
            <a:off x="2483768" y="1182568"/>
            <a:ext cx="3960932" cy="3960932"/>
            <a:chOff x="2455028" y="1729056"/>
            <a:chExt cx="3960932" cy="396093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89D50274-96C2-4AD6-8F58-94787CEBF259}"/>
                </a:ext>
              </a:extLst>
            </p:cNvPr>
            <p:cNvGrpSpPr/>
            <p:nvPr/>
          </p:nvGrpSpPr>
          <p:grpSpPr>
            <a:xfrm>
              <a:off x="2455028" y="1729056"/>
              <a:ext cx="3960932" cy="3960932"/>
              <a:chOff x="2455028" y="1729056"/>
              <a:chExt cx="3960932" cy="396093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FCDDD2EF-67BD-4ADC-9766-918416C8E8A0}"/>
                  </a:ext>
                </a:extLst>
              </p:cNvPr>
              <p:cNvSpPr/>
              <p:nvPr/>
            </p:nvSpPr>
            <p:spPr>
              <a:xfrm>
                <a:off x="2779310" y="2053338"/>
                <a:ext cx="3312368" cy="3312368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xmlns="" id="{D9FF2EAB-4E7D-4EFB-B18A-A8A7F13DC534}"/>
                  </a:ext>
                </a:extLst>
              </p:cNvPr>
              <p:cNvGrpSpPr/>
              <p:nvPr/>
            </p:nvGrpSpPr>
            <p:grpSpPr>
              <a:xfrm>
                <a:off x="2455028" y="1729056"/>
                <a:ext cx="3960932" cy="3960932"/>
                <a:chOff x="2455028" y="1729056"/>
                <a:chExt cx="3960932" cy="3960932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xmlns="" id="{6106988B-A4D2-4754-9D58-08E6540E0B41}"/>
                    </a:ext>
                  </a:extLst>
                </p:cNvPr>
                <p:cNvGrpSpPr/>
                <p:nvPr/>
              </p:nvGrpSpPr>
              <p:grpSpPr>
                <a:xfrm rot="2700000">
                  <a:off x="2455028" y="1729056"/>
                  <a:ext cx="3960932" cy="3960932"/>
                  <a:chOff x="1807830" y="1844332"/>
                  <a:chExt cx="3960932" cy="3960932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xmlns="" id="{0C9123B8-F772-4444-84E0-1E10BFF0FB84}"/>
                      </a:ext>
                    </a:extLst>
                  </p:cNvPr>
                  <p:cNvGrpSpPr/>
                  <p:nvPr/>
                </p:nvGrpSpPr>
                <p:grpSpPr>
                  <a:xfrm>
                    <a:off x="3356247" y="1844332"/>
                    <a:ext cx="864096" cy="3960932"/>
                    <a:chOff x="3203848" y="1844332"/>
                    <a:chExt cx="864096" cy="3960932"/>
                  </a:xfrm>
                </p:grpSpPr>
                <p:sp>
                  <p:nvSpPr>
                    <p:cNvPr id="34" name="Rounded Rectangle 3">
                      <a:extLst>
                        <a:ext uri="{FF2B5EF4-FFF2-40B4-BE49-F238E27FC236}">
                          <a16:creationId xmlns:a16="http://schemas.microsoft.com/office/drawing/2014/main" xmlns="" id="{AA354E6C-4B22-4D9B-AFBF-4D687A5926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48" y="1844332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  <p:sp>
                  <p:nvSpPr>
                    <p:cNvPr id="35" name="Rounded Rectangle 3">
                      <a:extLst>
                        <a:ext uri="{FF2B5EF4-FFF2-40B4-BE49-F238E27FC236}">
                          <a16:creationId xmlns:a16="http://schemas.microsoft.com/office/drawing/2014/main" xmlns="" id="{DD27853C-1281-4F91-9ECC-37C88DCD32DB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3203848" y="3825044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xmlns="" id="{C0868BB4-19F8-4398-9DAC-8D214FCF2E9C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3356248" y="1844332"/>
                    <a:ext cx="864096" cy="3960932"/>
                    <a:chOff x="3203848" y="1844332"/>
                    <a:chExt cx="864096" cy="3960932"/>
                  </a:xfrm>
                </p:grpSpPr>
                <p:sp>
                  <p:nvSpPr>
                    <p:cNvPr id="32" name="Rounded Rectangle 3">
                      <a:extLst>
                        <a:ext uri="{FF2B5EF4-FFF2-40B4-BE49-F238E27FC236}">
                          <a16:creationId xmlns:a16="http://schemas.microsoft.com/office/drawing/2014/main" xmlns="" id="{B9989E4F-F642-41AA-8726-BAF318AE12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48" y="1844332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2">
                        <a:alpha val="83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  <p:sp>
                  <p:nvSpPr>
                    <p:cNvPr id="33" name="Rounded Rectangle 3">
                      <a:extLst>
                        <a:ext uri="{FF2B5EF4-FFF2-40B4-BE49-F238E27FC236}">
                          <a16:creationId xmlns:a16="http://schemas.microsoft.com/office/drawing/2014/main" xmlns="" id="{4CA60CB8-20A8-4B3C-B677-1E4E75118369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3203848" y="3825044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alpha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2700" dirty="0"/>
                    </a:p>
                  </p:txBody>
                </p:sp>
              </p:grpSp>
            </p:grp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xmlns="" id="{6B42B8A5-6FC7-490C-9F3D-0E6B85FA51D1}"/>
                    </a:ext>
                  </a:extLst>
                </p:cNvPr>
                <p:cNvSpPr/>
                <p:nvPr/>
              </p:nvSpPr>
              <p:spPr>
                <a:xfrm>
                  <a:off x="4003446" y="3277474"/>
                  <a:ext cx="864096" cy="86409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00" dirty="0"/>
                </a:p>
              </p:txBody>
            </p:sp>
          </p:grp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BD40D01D-3BFD-46DB-9E41-1C38D5320954}"/>
                </a:ext>
              </a:extLst>
            </p:cNvPr>
            <p:cNvSpPr txBox="1"/>
            <p:nvPr/>
          </p:nvSpPr>
          <p:spPr>
            <a:xfrm rot="18900000">
              <a:off x="4532619" y="2612482"/>
              <a:ext cx="14056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</a:rPr>
                <a:t>Container Inspection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9BB86B84-FA1B-449E-8150-07F973E19659}"/>
                </a:ext>
              </a:extLst>
            </p:cNvPr>
            <p:cNvSpPr txBox="1"/>
            <p:nvPr/>
          </p:nvSpPr>
          <p:spPr>
            <a:xfrm rot="2700000">
              <a:off x="2904581" y="2606446"/>
              <a:ext cx="14056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</a:rPr>
                <a:t>Reefer Monitoring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9C0D0B70-33C1-4A4E-8641-98B0837482E8}"/>
                </a:ext>
              </a:extLst>
            </p:cNvPr>
            <p:cNvSpPr txBox="1"/>
            <p:nvPr/>
          </p:nvSpPr>
          <p:spPr>
            <a:xfrm rot="18900000">
              <a:off x="2931218" y="4235964"/>
              <a:ext cx="14056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</a:rPr>
                <a:t>Reefer Repair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049B9082-6AC0-4A70-A117-6E738A561F91}"/>
                </a:ext>
              </a:extLst>
            </p:cNvPr>
            <p:cNvSpPr txBox="1"/>
            <p:nvPr/>
          </p:nvSpPr>
          <p:spPr>
            <a:xfrm rot="2700000">
              <a:off x="4548586" y="4213526"/>
              <a:ext cx="14056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</a:rPr>
                <a:t>Container Cleaning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23157F99-3F12-47D4-BE27-D1BA0E105825}"/>
              </a:ext>
            </a:extLst>
          </p:cNvPr>
          <p:cNvGrpSpPr/>
          <p:nvPr/>
        </p:nvGrpSpPr>
        <p:grpSpPr>
          <a:xfrm>
            <a:off x="6036113" y="1300001"/>
            <a:ext cx="3631817" cy="1124856"/>
            <a:chOff x="6372201" y="1924058"/>
            <a:chExt cx="2376964" cy="112485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4063E640-6BCC-44B3-9750-77DA1CDAAB0A}"/>
                </a:ext>
              </a:extLst>
            </p:cNvPr>
            <p:cNvSpPr txBox="1"/>
            <p:nvPr/>
          </p:nvSpPr>
          <p:spPr>
            <a:xfrm>
              <a:off x="6372201" y="2217917"/>
              <a:ext cx="17438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Inspect all empty/export containers on container terminal gates and register all types of damages with pictures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9DD4A7AD-A8AE-46F4-B733-8AA95E055FC8}"/>
                </a:ext>
              </a:extLst>
            </p:cNvPr>
            <p:cNvSpPr txBox="1"/>
            <p:nvPr/>
          </p:nvSpPr>
          <p:spPr>
            <a:xfrm>
              <a:off x="6516917" y="1924058"/>
              <a:ext cx="2232248" cy="31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1400" b="1" dirty="0"/>
                <a:t>Container inspection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9F16A05B-4CE2-4C8C-B719-AA9A30D156B5}"/>
              </a:ext>
            </a:extLst>
          </p:cNvPr>
          <p:cNvGrpSpPr/>
          <p:nvPr/>
        </p:nvGrpSpPr>
        <p:grpSpPr>
          <a:xfrm>
            <a:off x="6195686" y="3920507"/>
            <a:ext cx="3620069" cy="1119022"/>
            <a:chOff x="6295407" y="1508536"/>
            <a:chExt cx="2369276" cy="111902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DEBE5CA7-A48D-4576-BFB6-67BD76113E87}"/>
                </a:ext>
              </a:extLst>
            </p:cNvPr>
            <p:cNvSpPr txBox="1"/>
            <p:nvPr/>
          </p:nvSpPr>
          <p:spPr>
            <a:xfrm>
              <a:off x="6295407" y="1796561"/>
              <a:ext cx="16418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Cleaning services for all empty container delivers to city, cleaning and isolation for leaking containers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E5320942-C5E6-4CA2-AD16-80D50BB4D9EB}"/>
                </a:ext>
              </a:extLst>
            </p:cNvPr>
            <p:cNvSpPr txBox="1"/>
            <p:nvPr/>
          </p:nvSpPr>
          <p:spPr>
            <a:xfrm>
              <a:off x="6432435" y="1508536"/>
              <a:ext cx="2232248" cy="31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1400" b="1" dirty="0"/>
                <a:t>Container cleaning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E2E207EE-56E6-48D5-9CA1-706282B210CE}"/>
              </a:ext>
            </a:extLst>
          </p:cNvPr>
          <p:cNvGrpSpPr/>
          <p:nvPr/>
        </p:nvGrpSpPr>
        <p:grpSpPr>
          <a:xfrm>
            <a:off x="443158" y="1308355"/>
            <a:ext cx="2271983" cy="1330682"/>
            <a:chOff x="7117474" y="1902898"/>
            <a:chExt cx="1486976" cy="133068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585D3318-BA9D-4417-B238-5C21C168798B}"/>
                </a:ext>
              </a:extLst>
            </p:cNvPr>
            <p:cNvSpPr txBox="1"/>
            <p:nvPr/>
          </p:nvSpPr>
          <p:spPr>
            <a:xfrm>
              <a:off x="7117474" y="2217917"/>
              <a:ext cx="14869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Monitoring and register the reefer temperature every 4 hours with downloading to reefer data from all reefer models.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0BD80BBB-B7BD-4C28-96C1-536D09E7D2AE}"/>
                </a:ext>
              </a:extLst>
            </p:cNvPr>
            <p:cNvSpPr txBox="1"/>
            <p:nvPr/>
          </p:nvSpPr>
          <p:spPr>
            <a:xfrm>
              <a:off x="7323437" y="1902898"/>
              <a:ext cx="1218091" cy="335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1400" b="1" dirty="0" smtClean="0"/>
                <a:t>Reefer Monitoring</a:t>
              </a:r>
              <a:endParaRPr lang="en-US" sz="1400" b="1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C3D58E9C-F996-48BE-B62E-076DBD54BC06}"/>
              </a:ext>
            </a:extLst>
          </p:cNvPr>
          <p:cNvGrpSpPr/>
          <p:nvPr/>
        </p:nvGrpSpPr>
        <p:grpSpPr>
          <a:xfrm>
            <a:off x="185422" y="3920507"/>
            <a:ext cx="3868516" cy="1005196"/>
            <a:chOff x="6980119" y="1508536"/>
            <a:chExt cx="2531880" cy="100519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43AC03F3-86C8-47E1-A167-AED3CD402975}"/>
                </a:ext>
              </a:extLst>
            </p:cNvPr>
            <p:cNvSpPr txBox="1"/>
            <p:nvPr/>
          </p:nvSpPr>
          <p:spPr>
            <a:xfrm>
              <a:off x="6980119" y="1867401"/>
              <a:ext cx="1773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Certified reefer repairing technicians and all tools to repair all types of reefer models along with PTI tests.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4D2814FC-A444-4137-9EEE-8B4567F54C69}"/>
                </a:ext>
              </a:extLst>
            </p:cNvPr>
            <p:cNvSpPr txBox="1"/>
            <p:nvPr/>
          </p:nvSpPr>
          <p:spPr>
            <a:xfrm>
              <a:off x="7279751" y="1508536"/>
              <a:ext cx="2232248" cy="314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1400" b="1" dirty="0"/>
                <a:t>Reefer Container repairs</a:t>
              </a:r>
            </a:p>
          </p:txBody>
        </p:sp>
      </p:grpSp>
      <p:sp>
        <p:nvSpPr>
          <p:cNvPr id="48" name="Oval 1">
            <a:extLst>
              <a:ext uri="{FF2B5EF4-FFF2-40B4-BE49-F238E27FC236}">
                <a16:creationId xmlns:a16="http://schemas.microsoft.com/office/drawing/2014/main" xmlns="" id="{B0C6FC30-5C21-4639-8F26-7827FBD18E24}"/>
              </a:ext>
            </a:extLst>
          </p:cNvPr>
          <p:cNvSpPr/>
          <p:nvPr/>
        </p:nvSpPr>
        <p:spPr>
          <a:xfrm>
            <a:off x="4286155" y="2917442"/>
            <a:ext cx="377324" cy="482224"/>
          </a:xfrm>
          <a:custGeom>
            <a:avLst/>
            <a:gdLst/>
            <a:ahLst/>
            <a:cxnLst/>
            <a:rect l="l" t="t" r="r" b="b"/>
            <a:pathLst>
              <a:path w="3089578" h="3948524">
                <a:moveTo>
                  <a:pt x="1577191" y="2534631"/>
                </a:moveTo>
                <a:cubicBezTo>
                  <a:pt x="1600260" y="2580258"/>
                  <a:pt x="1620550" y="2627771"/>
                  <a:pt x="1638571" y="2676770"/>
                </a:cubicBezTo>
                <a:cubicBezTo>
                  <a:pt x="1665604" y="2750272"/>
                  <a:pt x="1686580" y="2824535"/>
                  <a:pt x="1699962" y="2899355"/>
                </a:cubicBezTo>
                <a:cubicBezTo>
                  <a:pt x="1599246" y="2923383"/>
                  <a:pt x="1494142" y="2935731"/>
                  <a:pt x="1386154" y="2935731"/>
                </a:cubicBezTo>
                <a:cubicBezTo>
                  <a:pt x="1152606" y="2935731"/>
                  <a:pt x="932548" y="2877973"/>
                  <a:pt x="741468" y="2772376"/>
                </a:cubicBezTo>
                <a:cubicBezTo>
                  <a:pt x="1011030" y="2775448"/>
                  <a:pt x="1283962" y="2707404"/>
                  <a:pt x="1533669" y="2563236"/>
                </a:cubicBezTo>
                <a:close/>
                <a:moveTo>
                  <a:pt x="2052587" y="2076290"/>
                </a:moveTo>
                <a:lnTo>
                  <a:pt x="2486460" y="2390270"/>
                </a:lnTo>
                <a:cubicBezTo>
                  <a:pt x="2306935" y="2626648"/>
                  <a:pt x="2052846" y="2802967"/>
                  <a:pt x="1758751" y="2882997"/>
                </a:cubicBezTo>
                <a:cubicBezTo>
                  <a:pt x="1743929" y="2806841"/>
                  <a:pt x="1722412" y="2731080"/>
                  <a:pt x="1694828" y="2656080"/>
                </a:cubicBezTo>
                <a:cubicBezTo>
                  <a:pt x="1675201" y="2602712"/>
                  <a:pt x="1652984" y="2551041"/>
                  <a:pt x="1627394" y="2501634"/>
                </a:cubicBezTo>
                <a:cubicBezTo>
                  <a:pt x="1801061" y="2387414"/>
                  <a:pt x="1943549" y="2241665"/>
                  <a:pt x="2052587" y="2076290"/>
                </a:cubicBezTo>
                <a:close/>
                <a:moveTo>
                  <a:pt x="1139582" y="1999555"/>
                </a:moveTo>
                <a:cubicBezTo>
                  <a:pt x="1306309" y="2126071"/>
                  <a:pt x="1447225" y="2288761"/>
                  <a:pt x="1549205" y="2481403"/>
                </a:cubicBezTo>
                <a:cubicBezTo>
                  <a:pt x="1535041" y="2492857"/>
                  <a:pt x="1519482" y="2502212"/>
                  <a:pt x="1503698" y="2511325"/>
                </a:cubicBezTo>
                <a:cubicBezTo>
                  <a:pt x="1259400" y="2652371"/>
                  <a:pt x="991982" y="2717667"/>
                  <a:pt x="728342" y="2711842"/>
                </a:cubicBezTo>
                <a:close/>
                <a:moveTo>
                  <a:pt x="452452" y="1701750"/>
                </a:moveTo>
                <a:cubicBezTo>
                  <a:pt x="679412" y="1737820"/>
                  <a:pt x="894637" y="1825426"/>
                  <a:pt x="1081528" y="1956108"/>
                </a:cubicBezTo>
                <a:lnTo>
                  <a:pt x="659218" y="2687569"/>
                </a:lnTo>
                <a:cubicBezTo>
                  <a:pt x="518459" y="2459121"/>
                  <a:pt x="438479" y="2190549"/>
                  <a:pt x="438479" y="1903491"/>
                </a:cubicBezTo>
                <a:cubicBezTo>
                  <a:pt x="438479" y="1835071"/>
                  <a:pt x="443023" y="1767700"/>
                  <a:pt x="452452" y="1701750"/>
                </a:cubicBezTo>
                <a:close/>
                <a:moveTo>
                  <a:pt x="261512" y="1681084"/>
                </a:moveTo>
                <a:cubicBezTo>
                  <a:pt x="305712" y="1682782"/>
                  <a:pt x="349660" y="1686381"/>
                  <a:pt x="393224" y="1691972"/>
                </a:cubicBezTo>
                <a:cubicBezTo>
                  <a:pt x="383285" y="1761107"/>
                  <a:pt x="378479" y="1831743"/>
                  <a:pt x="378479" y="1903491"/>
                </a:cubicBezTo>
                <a:cubicBezTo>
                  <a:pt x="378479" y="2187947"/>
                  <a:pt x="454018" y="2454935"/>
                  <a:pt x="590367" y="2683463"/>
                </a:cubicBezTo>
                <a:cubicBezTo>
                  <a:pt x="269884" y="2459223"/>
                  <a:pt x="49324" y="2102418"/>
                  <a:pt x="8843" y="1692509"/>
                </a:cubicBezTo>
                <a:cubicBezTo>
                  <a:pt x="93426" y="1681463"/>
                  <a:pt x="177920" y="1677872"/>
                  <a:pt x="261512" y="1681084"/>
                </a:cubicBezTo>
                <a:close/>
                <a:moveTo>
                  <a:pt x="1377385" y="1587667"/>
                </a:moveTo>
                <a:lnTo>
                  <a:pt x="2004039" y="2041157"/>
                </a:lnTo>
                <a:cubicBezTo>
                  <a:pt x="1900325" y="2198920"/>
                  <a:pt x="1765025" y="2338183"/>
                  <a:pt x="1600256" y="2447836"/>
                </a:cubicBezTo>
                <a:cubicBezTo>
                  <a:pt x="1492338" y="2247701"/>
                  <a:pt x="1344592" y="2078527"/>
                  <a:pt x="1169099" y="1948429"/>
                </a:cubicBezTo>
                <a:close/>
                <a:moveTo>
                  <a:pt x="2732654" y="1228760"/>
                </a:moveTo>
                <a:cubicBezTo>
                  <a:pt x="2759348" y="1331346"/>
                  <a:pt x="2772308" y="1438948"/>
                  <a:pt x="2772308" y="1549577"/>
                </a:cubicBezTo>
                <a:cubicBezTo>
                  <a:pt x="2772308" y="1840243"/>
                  <a:pt x="2682844" y="2110013"/>
                  <a:pt x="2529583" y="2332602"/>
                </a:cubicBezTo>
                <a:lnTo>
                  <a:pt x="2092890" y="2016581"/>
                </a:lnTo>
                <a:cubicBezTo>
                  <a:pt x="2230825" y="1789240"/>
                  <a:pt x="2309592" y="1530003"/>
                  <a:pt x="2320039" y="1264175"/>
                </a:cubicBezTo>
                <a:lnTo>
                  <a:pt x="2389537" y="1266895"/>
                </a:lnTo>
                <a:cubicBezTo>
                  <a:pt x="2507402" y="1266895"/>
                  <a:pt x="2622268" y="1253926"/>
                  <a:pt x="2732654" y="1228760"/>
                </a:cubicBezTo>
                <a:close/>
                <a:moveTo>
                  <a:pt x="1664916" y="1089650"/>
                </a:moveTo>
                <a:cubicBezTo>
                  <a:pt x="1845595" y="1184363"/>
                  <a:pt x="2046890" y="1244270"/>
                  <a:pt x="2260099" y="1261471"/>
                </a:cubicBezTo>
                <a:cubicBezTo>
                  <a:pt x="2250158" y="1515636"/>
                  <a:pt x="2175203" y="1763501"/>
                  <a:pt x="2043969" y="1981178"/>
                </a:cubicBezTo>
                <a:lnTo>
                  <a:pt x="1413577" y="1524982"/>
                </a:lnTo>
                <a:close/>
                <a:moveTo>
                  <a:pt x="680960" y="1083685"/>
                </a:moveTo>
                <a:lnTo>
                  <a:pt x="1318747" y="1545232"/>
                </a:lnTo>
                <a:lnTo>
                  <a:pt x="1111155" y="1904792"/>
                </a:lnTo>
                <a:cubicBezTo>
                  <a:pt x="918428" y="1769631"/>
                  <a:pt x="696224" y="1679424"/>
                  <a:pt x="462059" y="1641518"/>
                </a:cubicBezTo>
                <a:cubicBezTo>
                  <a:pt x="496612" y="1438804"/>
                  <a:pt x="572568" y="1250029"/>
                  <a:pt x="680960" y="1083685"/>
                </a:cubicBezTo>
                <a:close/>
                <a:moveTo>
                  <a:pt x="242727" y="766549"/>
                </a:moveTo>
                <a:lnTo>
                  <a:pt x="632258" y="1048441"/>
                </a:lnTo>
                <a:cubicBezTo>
                  <a:pt x="518469" y="1222389"/>
                  <a:pt x="438796" y="1420030"/>
                  <a:pt x="402762" y="1632349"/>
                </a:cubicBezTo>
                <a:cubicBezTo>
                  <a:pt x="359225" y="1626292"/>
                  <a:pt x="315271" y="1622499"/>
                  <a:pt x="271067" y="1620532"/>
                </a:cubicBezTo>
                <a:cubicBezTo>
                  <a:pt x="225427" y="1618500"/>
                  <a:pt x="179520" y="1618416"/>
                  <a:pt x="133488" y="1620508"/>
                </a:cubicBezTo>
                <a:lnTo>
                  <a:pt x="5137" y="1632614"/>
                </a:lnTo>
                <a:cubicBezTo>
                  <a:pt x="826" y="1605249"/>
                  <a:pt x="0" y="1577510"/>
                  <a:pt x="0" y="1549577"/>
                </a:cubicBezTo>
                <a:cubicBezTo>
                  <a:pt x="0" y="1258910"/>
                  <a:pt x="89466" y="989139"/>
                  <a:pt x="242727" y="766549"/>
                </a:cubicBezTo>
                <a:close/>
                <a:moveTo>
                  <a:pt x="1127746" y="632595"/>
                </a:moveTo>
                <a:cubicBezTo>
                  <a:pt x="1254584" y="804561"/>
                  <a:pt x="1416250" y="948423"/>
                  <a:pt x="1601732" y="1055087"/>
                </a:cubicBezTo>
                <a:lnTo>
                  <a:pt x="1354938" y="1482547"/>
                </a:lnTo>
                <a:lnTo>
                  <a:pt x="721206" y="1023934"/>
                </a:lnTo>
                <a:cubicBezTo>
                  <a:pt x="830725" y="869583"/>
                  <a:pt x="968470" y="736352"/>
                  <a:pt x="1127746" y="632595"/>
                </a:cubicBezTo>
                <a:close/>
                <a:moveTo>
                  <a:pt x="2056151" y="412010"/>
                </a:moveTo>
                <a:cubicBezTo>
                  <a:pt x="2199973" y="661365"/>
                  <a:pt x="2266926" y="933808"/>
                  <a:pt x="2263622" y="1201511"/>
                </a:cubicBezTo>
                <a:cubicBezTo>
                  <a:pt x="2060023" y="1184945"/>
                  <a:pt x="1867741" y="1127838"/>
                  <a:pt x="1695314" y="1036999"/>
                </a:cubicBezTo>
                <a:close/>
                <a:moveTo>
                  <a:pt x="1982657" y="375337"/>
                </a:moveTo>
                <a:lnTo>
                  <a:pt x="1993863" y="375897"/>
                </a:lnTo>
                <a:lnTo>
                  <a:pt x="1633466" y="1000123"/>
                </a:lnTo>
                <a:cubicBezTo>
                  <a:pt x="1455017" y="901534"/>
                  <a:pt x="1300774" y="764825"/>
                  <a:pt x="1179049" y="601671"/>
                </a:cubicBezTo>
                <a:cubicBezTo>
                  <a:pt x="1411929" y="457216"/>
                  <a:pt x="1687631" y="375337"/>
                  <a:pt x="1982657" y="375337"/>
                </a:cubicBezTo>
                <a:close/>
                <a:moveTo>
                  <a:pt x="2095987" y="363057"/>
                </a:moveTo>
                <a:cubicBezTo>
                  <a:pt x="2395304" y="539294"/>
                  <a:pt x="2620948" y="826020"/>
                  <a:pt x="2717783" y="1167380"/>
                </a:cubicBezTo>
                <a:cubicBezTo>
                  <a:pt x="2612640" y="1194505"/>
                  <a:pt x="2502521" y="1206895"/>
                  <a:pt x="2389537" y="1206895"/>
                </a:cubicBezTo>
                <a:cubicBezTo>
                  <a:pt x="2367426" y="1206895"/>
                  <a:pt x="2345424" y="1206421"/>
                  <a:pt x="2323592" y="1204315"/>
                </a:cubicBezTo>
                <a:cubicBezTo>
                  <a:pt x="2327421" y="925237"/>
                  <a:pt x="2257794" y="641150"/>
                  <a:pt x="2107741" y="381251"/>
                </a:cubicBezTo>
                <a:close/>
                <a:moveTo>
                  <a:pt x="2029789" y="322492"/>
                </a:moveTo>
                <a:lnTo>
                  <a:pt x="2054623" y="337710"/>
                </a:lnTo>
                <a:lnTo>
                  <a:pt x="2029408" y="323152"/>
                </a:lnTo>
                <a:close/>
                <a:moveTo>
                  <a:pt x="912141" y="248224"/>
                </a:moveTo>
                <a:cubicBezTo>
                  <a:pt x="958447" y="368281"/>
                  <a:pt x="1018736" y="481253"/>
                  <a:pt x="1094337" y="582792"/>
                </a:cubicBezTo>
                <a:cubicBezTo>
                  <a:pt x="929178" y="690492"/>
                  <a:pt x="786304" y="828699"/>
                  <a:pt x="672648" y="988795"/>
                </a:cubicBezTo>
                <a:lnTo>
                  <a:pt x="285851" y="708881"/>
                </a:lnTo>
                <a:cubicBezTo>
                  <a:pt x="444368" y="500166"/>
                  <a:pt x="661017" y="338275"/>
                  <a:pt x="912141" y="248224"/>
                </a:cubicBezTo>
                <a:close/>
                <a:moveTo>
                  <a:pt x="921424" y="244149"/>
                </a:moveTo>
                <a:cubicBezTo>
                  <a:pt x="918244" y="245273"/>
                  <a:pt x="915069" y="246407"/>
                  <a:pt x="912141" y="248224"/>
                </a:cubicBezTo>
                <a:lnTo>
                  <a:pt x="911892" y="247682"/>
                </a:lnTo>
                <a:close/>
                <a:moveTo>
                  <a:pt x="1386154" y="163423"/>
                </a:moveTo>
                <a:cubicBezTo>
                  <a:pt x="1614231" y="163423"/>
                  <a:pt x="1829441" y="218507"/>
                  <a:pt x="2018673" y="317138"/>
                </a:cubicBezTo>
                <a:lnTo>
                  <a:pt x="1982657" y="315337"/>
                </a:lnTo>
                <a:cubicBezTo>
                  <a:pt x="1675242" y="315337"/>
                  <a:pt x="1388023" y="400945"/>
                  <a:pt x="1145621" y="551885"/>
                </a:cubicBezTo>
                <a:cubicBezTo>
                  <a:pt x="1072517" y="454117"/>
                  <a:pt x="1014123" y="345308"/>
                  <a:pt x="969283" y="229609"/>
                </a:cubicBezTo>
                <a:cubicBezTo>
                  <a:pt x="1100345" y="185848"/>
                  <a:pt x="1240631" y="163423"/>
                  <a:pt x="1386154" y="163423"/>
                </a:cubicBezTo>
                <a:close/>
                <a:moveTo>
                  <a:pt x="2202811" y="0"/>
                </a:moveTo>
                <a:cubicBezTo>
                  <a:pt x="2296878" y="0"/>
                  <a:pt x="2373135" y="76257"/>
                  <a:pt x="2373135" y="170324"/>
                </a:cubicBezTo>
                <a:lnTo>
                  <a:pt x="2371793" y="176970"/>
                </a:lnTo>
                <a:cubicBezTo>
                  <a:pt x="2815625" y="490103"/>
                  <a:pt x="3086467" y="1002141"/>
                  <a:pt x="3089552" y="1556712"/>
                </a:cubicBezTo>
                <a:cubicBezTo>
                  <a:pt x="3093041" y="2183714"/>
                  <a:pt x="2753654" y="2763878"/>
                  <a:pt x="2205423" y="3068085"/>
                </a:cubicBezTo>
                <a:cubicBezTo>
                  <a:pt x="1971426" y="3197927"/>
                  <a:pt x="1715508" y="3268558"/>
                  <a:pt x="1458156" y="3280032"/>
                </a:cubicBezTo>
                <a:lnTo>
                  <a:pt x="1458156" y="3717573"/>
                </a:lnTo>
                <a:cubicBezTo>
                  <a:pt x="1465957" y="3717019"/>
                  <a:pt x="1473725" y="3717281"/>
                  <a:pt x="1481481" y="3717568"/>
                </a:cubicBezTo>
                <a:cubicBezTo>
                  <a:pt x="1923607" y="3733970"/>
                  <a:pt x="2251415" y="3830277"/>
                  <a:pt x="2251415" y="3943768"/>
                </a:cubicBezTo>
                <a:cubicBezTo>
                  <a:pt x="1651480" y="3945353"/>
                  <a:pt x="1051545" y="3946939"/>
                  <a:pt x="451610" y="3948524"/>
                </a:cubicBezTo>
                <a:cubicBezTo>
                  <a:pt x="442274" y="3834573"/>
                  <a:pt x="764658" y="3736482"/>
                  <a:pt x="1206140" y="3718471"/>
                </a:cubicBezTo>
                <a:lnTo>
                  <a:pt x="1206140" y="3273841"/>
                </a:lnTo>
                <a:cubicBezTo>
                  <a:pt x="998502" y="3252747"/>
                  <a:pt x="794352" y="3193323"/>
                  <a:pt x="605303" y="3094648"/>
                </a:cubicBezTo>
                <a:cubicBezTo>
                  <a:pt x="588033" y="3102602"/>
                  <a:pt x="568822" y="3106055"/>
                  <a:pt x="548803" y="3106055"/>
                </a:cubicBezTo>
                <a:cubicBezTo>
                  <a:pt x="454736" y="3106055"/>
                  <a:pt x="378479" y="3029798"/>
                  <a:pt x="378479" y="2935731"/>
                </a:cubicBezTo>
                <a:cubicBezTo>
                  <a:pt x="378479" y="2841664"/>
                  <a:pt x="454736" y="2765407"/>
                  <a:pt x="548803" y="2765407"/>
                </a:cubicBezTo>
                <a:cubicBezTo>
                  <a:pt x="631450" y="2765407"/>
                  <a:pt x="700349" y="2824273"/>
                  <a:pt x="712524" y="2903026"/>
                </a:cubicBezTo>
                <a:cubicBezTo>
                  <a:pt x="1146122" y="3125175"/>
                  <a:pt x="1666433" y="3117589"/>
                  <a:pt x="2100302" y="2876433"/>
                </a:cubicBezTo>
                <a:cubicBezTo>
                  <a:pt x="2577849" y="2611000"/>
                  <a:pt x="2873628" y="2105370"/>
                  <a:pt x="2870976" y="1558985"/>
                </a:cubicBezTo>
                <a:cubicBezTo>
                  <a:pt x="2868571" y="1063676"/>
                  <a:pt x="2621309" y="607288"/>
                  <a:pt x="2216854" y="337813"/>
                </a:cubicBezTo>
                <a:cubicBezTo>
                  <a:pt x="2212348" y="340450"/>
                  <a:pt x="2207603" y="340648"/>
                  <a:pt x="2202811" y="340648"/>
                </a:cubicBezTo>
                <a:cubicBezTo>
                  <a:pt x="2108744" y="340648"/>
                  <a:pt x="2032487" y="264391"/>
                  <a:pt x="2032487" y="170324"/>
                </a:cubicBezTo>
                <a:cubicBezTo>
                  <a:pt x="2032487" y="76257"/>
                  <a:pt x="2108744" y="0"/>
                  <a:pt x="22028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306508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3116238" cy="461665"/>
          </a:xfrm>
        </p:spPr>
        <p:txBody>
          <a:bodyPr/>
          <a:lstStyle/>
          <a:p>
            <a:r>
              <a:rPr lang="en-US" dirty="0" smtClean="0"/>
              <a:t>Operation Progress</a:t>
            </a:r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55040" y="627217"/>
            <a:ext cx="8065294" cy="5693036"/>
          </a:xfrm>
          <a:prstGeom prst="rect">
            <a:avLst/>
          </a:prstGeom>
        </p:spPr>
        <p:txBody>
          <a:bodyPr/>
          <a:lstStyle>
            <a:lvl1pPr marL="357188" indent="-357188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76288" indent="-296863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93800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73225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151063" indent="-238125" algn="l" defTabSz="95567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631116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9499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7885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66272" indent="-239192" algn="l" defTabSz="9567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sz="1400" b="1" u="sng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92007" lvl="1" indent="0">
              <a:buFont typeface="Arial" charset="0"/>
              <a:buNone/>
            </a:pPr>
            <a:endParaRPr lang="en-US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71DFF1AE-1FD0-4FD3-B938-1BE7AA931AF4}"/>
              </a:ext>
            </a:extLst>
          </p:cNvPr>
          <p:cNvCxnSpPr/>
          <p:nvPr/>
        </p:nvCxnSpPr>
        <p:spPr>
          <a:xfrm>
            <a:off x="5008624" y="1959935"/>
            <a:ext cx="1080000" cy="4210"/>
          </a:xfrm>
          <a:prstGeom prst="straightConnector1">
            <a:avLst/>
          </a:prstGeom>
          <a:ln w="38100">
            <a:solidFill>
              <a:schemeClr val="accent2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4ABB802B-A7C8-490E-9549-1985B6E3D2E7}"/>
              </a:ext>
            </a:extLst>
          </p:cNvPr>
          <p:cNvCxnSpPr/>
          <p:nvPr/>
        </p:nvCxnSpPr>
        <p:spPr>
          <a:xfrm>
            <a:off x="5364208" y="2961354"/>
            <a:ext cx="1080000" cy="0"/>
          </a:xfrm>
          <a:prstGeom prst="straightConnector1">
            <a:avLst/>
          </a:prstGeom>
          <a:ln w="38100">
            <a:solidFill>
              <a:schemeClr val="accent3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2AAD9DF1-46B2-4AAA-88BA-D9AF9745FB37}"/>
              </a:ext>
            </a:extLst>
          </p:cNvPr>
          <p:cNvCxnSpPr/>
          <p:nvPr/>
        </p:nvCxnSpPr>
        <p:spPr>
          <a:xfrm>
            <a:off x="5008624" y="3834245"/>
            <a:ext cx="1080000" cy="0"/>
          </a:xfrm>
          <a:prstGeom prst="straightConnector1">
            <a:avLst/>
          </a:prstGeom>
          <a:ln w="38100">
            <a:solidFill>
              <a:schemeClr val="accent4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06826A30-F212-48C7-B8E3-726EDDABB68B}"/>
              </a:ext>
            </a:extLst>
          </p:cNvPr>
          <p:cNvCxnSpPr/>
          <p:nvPr/>
        </p:nvCxnSpPr>
        <p:spPr>
          <a:xfrm>
            <a:off x="4413494" y="4687051"/>
            <a:ext cx="1080000" cy="0"/>
          </a:xfrm>
          <a:prstGeom prst="straightConnector1">
            <a:avLst/>
          </a:prstGeom>
          <a:ln w="38100">
            <a:solidFill>
              <a:schemeClr val="accent5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AD22EA86-731E-46D4-B886-CC5481DF8F0C}"/>
              </a:ext>
            </a:extLst>
          </p:cNvPr>
          <p:cNvCxnSpPr/>
          <p:nvPr/>
        </p:nvCxnSpPr>
        <p:spPr>
          <a:xfrm>
            <a:off x="4440000" y="1089076"/>
            <a:ext cx="1080000" cy="0"/>
          </a:xfrm>
          <a:prstGeom prst="straightConnector1">
            <a:avLst/>
          </a:prstGeom>
          <a:ln w="38100">
            <a:solidFill>
              <a:schemeClr val="accent1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12">
            <a:extLst>
              <a:ext uri="{FF2B5EF4-FFF2-40B4-BE49-F238E27FC236}">
                <a16:creationId xmlns:a16="http://schemas.microsoft.com/office/drawing/2014/main" xmlns="" id="{25318EFC-E799-4805-B855-CC59634ACE0C}"/>
              </a:ext>
            </a:extLst>
          </p:cNvPr>
          <p:cNvGrpSpPr/>
          <p:nvPr/>
        </p:nvGrpSpPr>
        <p:grpSpPr>
          <a:xfrm>
            <a:off x="5616577" y="702545"/>
            <a:ext cx="3347910" cy="938719"/>
            <a:chOff x="9081590" y="1580033"/>
            <a:chExt cx="3229016" cy="9387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D935B284-36AC-4F63-9D97-98332FDE6623}"/>
                </a:ext>
              </a:extLst>
            </p:cNvPr>
            <p:cNvSpPr txBox="1"/>
            <p:nvPr/>
          </p:nvSpPr>
          <p:spPr>
            <a:xfrm>
              <a:off x="9081590" y="1580033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 smtClean="0">
                  <a:solidFill>
                    <a:schemeClr val="accent1"/>
                  </a:solidFill>
                  <a:cs typeface="Arial" pitchFamily="34" charset="0"/>
                </a:rPr>
                <a:t>90</a:t>
              </a:r>
            </a:p>
            <a:p>
              <a:pPr algn="ctr"/>
              <a:r>
                <a:rPr lang="en-US" altLang="ko-KR" sz="2700" b="1" dirty="0" smtClean="0">
                  <a:solidFill>
                    <a:schemeClr val="accent1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6" name="Text Placeholder 12">
              <a:extLst>
                <a:ext uri="{FF2B5EF4-FFF2-40B4-BE49-F238E27FC236}">
                  <a16:creationId xmlns:a16="http://schemas.microsoft.com/office/drawing/2014/main" xmlns="" id="{6DB3B6EA-A734-420C-A2D2-1E48ABEC7DC2}"/>
                </a:ext>
              </a:extLst>
            </p:cNvPr>
            <p:cNvSpPr txBox="1">
              <a:spLocks/>
            </p:cNvSpPr>
            <p:nvPr/>
          </p:nvSpPr>
          <p:spPr>
            <a:xfrm>
              <a:off x="9834313" y="1733300"/>
              <a:ext cx="2476293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smtClean="0"/>
                <a:t>Reducing accidents by increasing safety awareness and conducting training </a:t>
              </a:r>
              <a:endParaRPr lang="en-US" sz="1200" dirty="0"/>
            </a:p>
          </p:txBody>
        </p:sp>
      </p:grpSp>
      <p:grpSp>
        <p:nvGrpSpPr>
          <p:cNvPr id="17" name="그룹 11">
            <a:extLst>
              <a:ext uri="{FF2B5EF4-FFF2-40B4-BE49-F238E27FC236}">
                <a16:creationId xmlns:a16="http://schemas.microsoft.com/office/drawing/2014/main" xmlns="" id="{87F23A57-19D8-4BE2-87F3-55B899F44AC6}"/>
              </a:ext>
            </a:extLst>
          </p:cNvPr>
          <p:cNvGrpSpPr/>
          <p:nvPr/>
        </p:nvGrpSpPr>
        <p:grpSpPr>
          <a:xfrm>
            <a:off x="6088418" y="1600334"/>
            <a:ext cx="2750516" cy="938719"/>
            <a:chOff x="8900664" y="2488866"/>
            <a:chExt cx="2750516" cy="9387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F1A94EBA-FF98-4BDB-9C07-4EA80313EA64}"/>
                </a:ext>
              </a:extLst>
            </p:cNvPr>
            <p:cNvSpPr txBox="1"/>
            <p:nvPr/>
          </p:nvSpPr>
          <p:spPr>
            <a:xfrm>
              <a:off x="8900664" y="2488866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 smtClean="0">
                  <a:solidFill>
                    <a:schemeClr val="accent2"/>
                  </a:solidFill>
                  <a:cs typeface="Arial" pitchFamily="34" charset="0"/>
                </a:rPr>
                <a:t>80</a:t>
              </a:r>
              <a:r>
                <a:rPr lang="en-US" altLang="ko-KR" sz="2700" b="1" dirty="0" smtClean="0">
                  <a:solidFill>
                    <a:schemeClr val="accent2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9" name="Text Placeholder 12">
              <a:extLst>
                <a:ext uri="{FF2B5EF4-FFF2-40B4-BE49-F238E27FC236}">
                  <a16:creationId xmlns:a16="http://schemas.microsoft.com/office/drawing/2014/main" xmlns="" id="{5B570EDB-26E0-495A-A74E-6041781A178D}"/>
                </a:ext>
              </a:extLst>
            </p:cNvPr>
            <p:cNvSpPr txBox="1">
              <a:spLocks/>
            </p:cNvSpPr>
            <p:nvPr/>
          </p:nvSpPr>
          <p:spPr>
            <a:xfrm>
              <a:off x="9595420" y="2616255"/>
              <a:ext cx="2055760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/>
                <a:t>Reduced the container </a:t>
              </a:r>
              <a:r>
                <a:rPr lang="en-US" sz="1200" dirty="0" smtClean="0"/>
                <a:t>    vessel </a:t>
              </a:r>
              <a:r>
                <a:rPr lang="en-US" sz="1200" dirty="0"/>
                <a:t>congestion from </a:t>
              </a:r>
              <a:r>
                <a:rPr lang="en-US" sz="1200" dirty="0" smtClean="0"/>
                <a:t>   Shuaiba port</a:t>
              </a:r>
              <a:r>
                <a:rPr lang="en-US" sz="1200" dirty="0"/>
                <a:t> </a:t>
              </a:r>
              <a:r>
                <a:rPr lang="en-US" sz="1200" dirty="0" smtClean="0"/>
                <a:t>by increasing berth productivity.</a:t>
              </a:r>
              <a:endParaRPr lang="en-US" sz="1200" dirty="0"/>
            </a:p>
          </p:txBody>
        </p:sp>
      </p:grpSp>
      <p:grpSp>
        <p:nvGrpSpPr>
          <p:cNvPr id="20" name="그룹 10">
            <a:extLst>
              <a:ext uri="{FF2B5EF4-FFF2-40B4-BE49-F238E27FC236}">
                <a16:creationId xmlns:a16="http://schemas.microsoft.com/office/drawing/2014/main" xmlns="" id="{6A2DE3DF-0222-43C3-B3C9-FE445CCF1521}"/>
              </a:ext>
            </a:extLst>
          </p:cNvPr>
          <p:cNvGrpSpPr/>
          <p:nvPr/>
        </p:nvGrpSpPr>
        <p:grpSpPr>
          <a:xfrm>
            <a:off x="6322807" y="2628548"/>
            <a:ext cx="2516126" cy="938719"/>
            <a:chOff x="8818533" y="3401772"/>
            <a:chExt cx="2516126" cy="9387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8BD16F0D-1EE2-43DA-94D3-E1E16305C580}"/>
                </a:ext>
              </a:extLst>
            </p:cNvPr>
            <p:cNvSpPr txBox="1"/>
            <p:nvPr/>
          </p:nvSpPr>
          <p:spPr>
            <a:xfrm>
              <a:off x="8818533" y="3401772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3"/>
                  </a:solidFill>
                  <a:cs typeface="Arial" pitchFamily="34" charset="0"/>
                </a:rPr>
                <a:t>65</a:t>
              </a:r>
              <a:r>
                <a:rPr lang="en-US" altLang="ko-KR" sz="2700" b="1" dirty="0">
                  <a:solidFill>
                    <a:schemeClr val="accent3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2" name="Text Placeholder 12">
              <a:extLst>
                <a:ext uri="{FF2B5EF4-FFF2-40B4-BE49-F238E27FC236}">
                  <a16:creationId xmlns:a16="http://schemas.microsoft.com/office/drawing/2014/main" xmlns="" id="{94569798-852D-4A45-81F4-C627437E1581}"/>
                </a:ext>
              </a:extLst>
            </p:cNvPr>
            <p:cNvSpPr txBox="1">
              <a:spLocks/>
            </p:cNvSpPr>
            <p:nvPr/>
          </p:nvSpPr>
          <p:spPr>
            <a:xfrm>
              <a:off x="9463098" y="3499210"/>
              <a:ext cx="1871561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/>
                <a:t>Increased </a:t>
              </a:r>
              <a:r>
                <a:rPr lang="en-US" sz="1200" dirty="0" smtClean="0"/>
                <a:t>the operation productivity by utilizing the right TOS (GTAP)</a:t>
              </a:r>
              <a:endParaRPr lang="en-US" sz="1200" dirty="0"/>
            </a:p>
          </p:txBody>
        </p:sp>
      </p:grpSp>
      <p:grpSp>
        <p:nvGrpSpPr>
          <p:cNvPr id="23" name="그룹 3">
            <a:extLst>
              <a:ext uri="{FF2B5EF4-FFF2-40B4-BE49-F238E27FC236}">
                <a16:creationId xmlns:a16="http://schemas.microsoft.com/office/drawing/2014/main" xmlns="" id="{AE6288DA-F56E-42D9-A829-8D5182F08C1B}"/>
              </a:ext>
            </a:extLst>
          </p:cNvPr>
          <p:cNvGrpSpPr/>
          <p:nvPr/>
        </p:nvGrpSpPr>
        <p:grpSpPr>
          <a:xfrm>
            <a:off x="5571026" y="4235332"/>
            <a:ext cx="2598638" cy="938719"/>
            <a:chOff x="9069206" y="5046664"/>
            <a:chExt cx="2598638" cy="9387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77F18770-BA81-4BAF-9502-309A29A60077}"/>
                </a:ext>
              </a:extLst>
            </p:cNvPr>
            <p:cNvSpPr txBox="1"/>
            <p:nvPr/>
          </p:nvSpPr>
          <p:spPr>
            <a:xfrm>
              <a:off x="9069206" y="5046664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5"/>
                  </a:solidFill>
                  <a:cs typeface="Arial" pitchFamily="34" charset="0"/>
                </a:rPr>
                <a:t>40</a:t>
              </a:r>
              <a:r>
                <a:rPr lang="en-US" altLang="ko-KR" sz="2700" b="1" dirty="0">
                  <a:solidFill>
                    <a:schemeClr val="accent5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25" name="Text Placeholder 12">
              <a:extLst>
                <a:ext uri="{FF2B5EF4-FFF2-40B4-BE49-F238E27FC236}">
                  <a16:creationId xmlns:a16="http://schemas.microsoft.com/office/drawing/2014/main" xmlns="" id="{ED2284E6-0A4B-4809-957E-A9F702613DF6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5265121"/>
              <a:ext cx="1833530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/>
                <a:t>Improved the terminal space </a:t>
              </a:r>
              <a:r>
                <a:rPr lang="en-US" sz="1200" dirty="0" smtClean="0"/>
                <a:t>management by improved planning.</a:t>
              </a:r>
              <a:endParaRPr lang="en-US" sz="1200" dirty="0"/>
            </a:p>
          </p:txBody>
        </p:sp>
      </p:grpSp>
      <p:grpSp>
        <p:nvGrpSpPr>
          <p:cNvPr id="26" name="그룹 9">
            <a:extLst>
              <a:ext uri="{FF2B5EF4-FFF2-40B4-BE49-F238E27FC236}">
                <a16:creationId xmlns:a16="http://schemas.microsoft.com/office/drawing/2014/main" xmlns="" id="{1E7CD53B-6806-47DE-A584-F33EC4D7C7B5}"/>
              </a:ext>
            </a:extLst>
          </p:cNvPr>
          <p:cNvGrpSpPr/>
          <p:nvPr/>
        </p:nvGrpSpPr>
        <p:grpSpPr>
          <a:xfrm>
            <a:off x="6209302" y="3473034"/>
            <a:ext cx="2433871" cy="938719"/>
            <a:chOff x="9021548" y="4255268"/>
            <a:chExt cx="2433871" cy="9387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E2527C21-CD9B-43EE-9378-28739E023A8E}"/>
                </a:ext>
              </a:extLst>
            </p:cNvPr>
            <p:cNvSpPr txBox="1"/>
            <p:nvPr/>
          </p:nvSpPr>
          <p:spPr>
            <a:xfrm>
              <a:off x="9021548" y="4255268"/>
              <a:ext cx="878954" cy="9387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 smtClean="0">
                  <a:solidFill>
                    <a:schemeClr val="accent4"/>
                  </a:solidFill>
                  <a:cs typeface="Arial" pitchFamily="34" charset="0"/>
                </a:rPr>
                <a:t>33</a:t>
              </a:r>
              <a:r>
                <a:rPr lang="en-US" altLang="ko-KR" sz="2700" b="1" dirty="0" smtClean="0">
                  <a:solidFill>
                    <a:schemeClr val="accent4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8" name="Text Placeholder 12">
              <a:extLst>
                <a:ext uri="{FF2B5EF4-FFF2-40B4-BE49-F238E27FC236}">
                  <a16:creationId xmlns:a16="http://schemas.microsoft.com/office/drawing/2014/main" xmlns="" id="{1B89B570-61CE-4C83-B5CD-E3386D4BE2E0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4382165"/>
              <a:ext cx="162110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/>
                <a:t>Reduced the </a:t>
              </a:r>
              <a:r>
                <a:rPr lang="en-US" sz="1200" dirty="0" smtClean="0"/>
                <a:t>TTO    </a:t>
              </a:r>
              <a:r>
                <a:rPr lang="en-US" sz="1200" dirty="0"/>
                <a:t>(Truck Turn </a:t>
              </a:r>
              <a:r>
                <a:rPr lang="en-US" sz="1200" dirty="0" smtClean="0"/>
                <a:t>around) by improving gates.</a:t>
              </a:r>
              <a:endParaRPr lang="en-US" sz="1200" dirty="0"/>
            </a:p>
          </p:txBody>
        </p:sp>
      </p:grpSp>
      <p:sp>
        <p:nvSpPr>
          <p:cNvPr id="29" name="Rounded Rectangle 5">
            <a:extLst>
              <a:ext uri="{FF2B5EF4-FFF2-40B4-BE49-F238E27FC236}">
                <a16:creationId xmlns:a16="http://schemas.microsoft.com/office/drawing/2014/main" xmlns="" id="{4FC757DA-2549-46B4-B252-B1EAB709361E}"/>
              </a:ext>
            </a:extLst>
          </p:cNvPr>
          <p:cNvSpPr/>
          <p:nvPr/>
        </p:nvSpPr>
        <p:spPr>
          <a:xfrm flipH="1">
            <a:off x="3926122" y="1365999"/>
            <a:ext cx="491091" cy="40512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772A62E9-B790-456B-AC12-2EC3465688DC}"/>
              </a:ext>
            </a:extLst>
          </p:cNvPr>
          <p:cNvGrpSpPr/>
          <p:nvPr/>
        </p:nvGrpSpPr>
        <p:grpSpPr>
          <a:xfrm>
            <a:off x="481785" y="907985"/>
            <a:ext cx="5098327" cy="5098327"/>
            <a:chOff x="2817898" y="2640907"/>
            <a:chExt cx="3960000" cy="3960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C7AF3D1F-2CFD-4727-9F1C-193393885C1F}"/>
                </a:ext>
              </a:extLst>
            </p:cNvPr>
            <p:cNvGrpSpPr/>
            <p:nvPr/>
          </p:nvGrpSpPr>
          <p:grpSpPr>
            <a:xfrm>
              <a:off x="2817898" y="2640907"/>
              <a:ext cx="3960000" cy="3960000"/>
              <a:chOff x="2817898" y="2640907"/>
              <a:chExt cx="3960000" cy="3960000"/>
            </a:xfrm>
          </p:grpSpPr>
          <p:sp>
            <p:nvSpPr>
              <p:cNvPr id="38" name="Pie 55">
                <a:extLst>
                  <a:ext uri="{FF2B5EF4-FFF2-40B4-BE49-F238E27FC236}">
                    <a16:creationId xmlns:a16="http://schemas.microsoft.com/office/drawing/2014/main" xmlns="" id="{2E68462F-2686-4E95-BB81-49E4891A24EC}"/>
                  </a:ext>
                </a:extLst>
              </p:cNvPr>
              <p:cNvSpPr/>
              <p:nvPr/>
            </p:nvSpPr>
            <p:spPr>
              <a:xfrm rot="11953466">
                <a:off x="3897899" y="3720907"/>
                <a:ext cx="1800000" cy="180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Pie 56">
                <a:extLst>
                  <a:ext uri="{FF2B5EF4-FFF2-40B4-BE49-F238E27FC236}">
                    <a16:creationId xmlns:a16="http://schemas.microsoft.com/office/drawing/2014/main" xmlns="" id="{6669A8EE-75C9-4888-A775-828A7B2A017C}"/>
                  </a:ext>
                </a:extLst>
              </p:cNvPr>
              <p:cNvSpPr/>
              <p:nvPr/>
            </p:nvSpPr>
            <p:spPr>
              <a:xfrm rot="9731289">
                <a:off x="3627898" y="3450907"/>
                <a:ext cx="2340000" cy="234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Pie 57">
                <a:extLst>
                  <a:ext uri="{FF2B5EF4-FFF2-40B4-BE49-F238E27FC236}">
                    <a16:creationId xmlns:a16="http://schemas.microsoft.com/office/drawing/2014/main" xmlns="" id="{C80B65BC-FDA5-461E-B0C4-C949AC716722}"/>
                  </a:ext>
                </a:extLst>
              </p:cNvPr>
              <p:cNvSpPr/>
              <p:nvPr/>
            </p:nvSpPr>
            <p:spPr>
              <a:xfrm rot="7294677">
                <a:off x="3345371" y="3185469"/>
                <a:ext cx="2880000" cy="288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Pie 58">
                <a:extLst>
                  <a:ext uri="{FF2B5EF4-FFF2-40B4-BE49-F238E27FC236}">
                    <a16:creationId xmlns:a16="http://schemas.microsoft.com/office/drawing/2014/main" xmlns="" id="{C9A723F1-926F-4024-957A-E44FCBE53A91}"/>
                  </a:ext>
                </a:extLst>
              </p:cNvPr>
              <p:cNvSpPr/>
              <p:nvPr/>
            </p:nvSpPr>
            <p:spPr>
              <a:xfrm rot="4918033">
                <a:off x="3075371" y="2915469"/>
                <a:ext cx="3420000" cy="342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Pie 59">
                <a:extLst>
                  <a:ext uri="{FF2B5EF4-FFF2-40B4-BE49-F238E27FC236}">
                    <a16:creationId xmlns:a16="http://schemas.microsoft.com/office/drawing/2014/main" xmlns="" id="{ECD920CE-07FD-4702-804D-3A2E13833783}"/>
                  </a:ext>
                </a:extLst>
              </p:cNvPr>
              <p:cNvSpPr/>
              <p:nvPr/>
            </p:nvSpPr>
            <p:spPr>
              <a:xfrm rot="2490880">
                <a:off x="2817898" y="2640907"/>
                <a:ext cx="3960000" cy="396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xmlns="" id="{FCC7DE08-A80E-426D-88AA-623BCEECA2D7}"/>
                </a:ext>
              </a:extLst>
            </p:cNvPr>
            <p:cNvSpPr/>
            <p:nvPr/>
          </p:nvSpPr>
          <p:spPr>
            <a:xfrm>
              <a:off x="4340698" y="4163707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44" name="Donut 8">
            <a:extLst>
              <a:ext uri="{FF2B5EF4-FFF2-40B4-BE49-F238E27FC236}">
                <a16:creationId xmlns:a16="http://schemas.microsoft.com/office/drawing/2014/main" xmlns="" id="{E9FD8605-228B-4338-98DB-2324AAB33959}"/>
              </a:ext>
            </a:extLst>
          </p:cNvPr>
          <p:cNvSpPr/>
          <p:nvPr/>
        </p:nvSpPr>
        <p:spPr>
          <a:xfrm>
            <a:off x="2780964" y="3129800"/>
            <a:ext cx="499968" cy="597622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146" name="Picture 2" descr="Image result for SAFE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44" y="1233019"/>
            <a:ext cx="1002364" cy="100236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529" y="2248871"/>
            <a:ext cx="847489" cy="8934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73" y="3451113"/>
            <a:ext cx="666125" cy="55261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889" y="4040487"/>
            <a:ext cx="534726" cy="5250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752" y="4105465"/>
            <a:ext cx="450179" cy="4501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D1FEA79E-7688-4F33-AD91-0ABBE17F7003}"/>
              </a:ext>
            </a:extLst>
          </p:cNvPr>
          <p:cNvSpPr txBox="1"/>
          <p:nvPr/>
        </p:nvSpPr>
        <p:spPr>
          <a:xfrm>
            <a:off x="251607" y="950004"/>
            <a:ext cx="220755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Container terminals relies on fixed facts to increase the terminal throughput, reduce delays, improve stability, operational cost reduction, workforce training, increase safety awareness, reduce congestion and saving time and resources.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We could achieve all the above by utilizing GTAP system in organizing all the port activities and pre-planning.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66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3708961" y="0"/>
            <a:ext cx="5435039" cy="5143500"/>
            <a:chOff x="3708961" y="0"/>
            <a:chExt cx="5435039" cy="5143500"/>
          </a:xfrm>
        </p:grpSpPr>
        <p:sp>
          <p:nvSpPr>
            <p:cNvPr id="21" name="자유형 20"/>
            <p:cNvSpPr>
              <a:spLocks/>
            </p:cNvSpPr>
            <p:nvPr/>
          </p:nvSpPr>
          <p:spPr bwMode="auto">
            <a:xfrm flipV="1">
              <a:off x="3708961" y="0"/>
              <a:ext cx="5435039" cy="5143500"/>
            </a:xfrm>
            <a:custGeom>
              <a:avLst/>
              <a:gdLst>
                <a:gd name="connsiteX0" fmla="*/ 2541155 w 5435039"/>
                <a:gd name="connsiteY0" fmla="*/ 5143500 h 5143500"/>
                <a:gd name="connsiteX1" fmla="*/ 4844402 w 5435039"/>
                <a:gd name="connsiteY1" fmla="*/ 5143500 h 5143500"/>
                <a:gd name="connsiteX2" fmla="*/ 4926592 w 5435039"/>
                <a:gd name="connsiteY2" fmla="*/ 5062280 h 5143500"/>
                <a:gd name="connsiteX3" fmla="*/ 5355019 w 5435039"/>
                <a:gd name="connsiteY3" fmla="*/ 4638904 h 5143500"/>
                <a:gd name="connsiteX4" fmla="*/ 5435039 w 5435039"/>
                <a:gd name="connsiteY4" fmla="*/ 4559828 h 5143500"/>
                <a:gd name="connsiteX5" fmla="*/ 5435039 w 5435039"/>
                <a:gd name="connsiteY5" fmla="*/ 0 h 5143500"/>
                <a:gd name="connsiteX6" fmla="*/ 1189947 w 5435039"/>
                <a:gd name="connsiteY6" fmla="*/ 0 h 5143500"/>
                <a:gd name="connsiteX7" fmla="*/ 1168283 w 5435039"/>
                <a:gd name="connsiteY7" fmla="*/ 21395 h 5143500"/>
                <a:gd name="connsiteX8" fmla="*/ 90227 w 5435039"/>
                <a:gd name="connsiteY8" fmla="*/ 1086060 h 5143500"/>
                <a:gd name="connsiteX9" fmla="*/ 10029 w 5435039"/>
                <a:gd name="connsiteY9" fmla="*/ 1383886 h 5143500"/>
                <a:gd name="connsiteX10" fmla="*/ 832624 w 5435039"/>
                <a:gd name="connsiteY10" fmla="*/ 4517936 h 5143500"/>
                <a:gd name="connsiteX11" fmla="*/ 1050302 w 5435039"/>
                <a:gd name="connsiteY11" fmla="*/ 4735579 h 5143500"/>
                <a:gd name="connsiteX12" fmla="*/ 2498247 w 5435039"/>
                <a:gd name="connsiteY12" fmla="*/ 513176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5039" h="5143500">
                  <a:moveTo>
                    <a:pt x="2541155" y="5143500"/>
                  </a:moveTo>
                  <a:lnTo>
                    <a:pt x="4844402" y="5143500"/>
                  </a:lnTo>
                  <a:lnTo>
                    <a:pt x="4926592" y="5062280"/>
                  </a:lnTo>
                  <a:cubicBezTo>
                    <a:pt x="5099858" y="4891057"/>
                    <a:pt x="5240637" y="4751938"/>
                    <a:pt x="5355019" y="4638904"/>
                  </a:cubicBezTo>
                  <a:lnTo>
                    <a:pt x="5435039" y="4559828"/>
                  </a:lnTo>
                  <a:lnTo>
                    <a:pt x="5435039" y="0"/>
                  </a:lnTo>
                  <a:lnTo>
                    <a:pt x="1189947" y="0"/>
                  </a:lnTo>
                  <a:lnTo>
                    <a:pt x="1168283" y="21395"/>
                  </a:lnTo>
                  <a:cubicBezTo>
                    <a:pt x="90227" y="1086060"/>
                    <a:pt x="90227" y="1086060"/>
                    <a:pt x="90227" y="1086060"/>
                  </a:cubicBezTo>
                  <a:cubicBezTo>
                    <a:pt x="12321" y="1163953"/>
                    <a:pt x="-17467" y="1278501"/>
                    <a:pt x="10029" y="1383886"/>
                  </a:cubicBezTo>
                  <a:cubicBezTo>
                    <a:pt x="832624" y="4517936"/>
                    <a:pt x="832624" y="4517936"/>
                    <a:pt x="832624" y="4517936"/>
                  </a:cubicBezTo>
                  <a:cubicBezTo>
                    <a:pt x="860120" y="4623321"/>
                    <a:pt x="942608" y="4708087"/>
                    <a:pt x="1050302" y="4735579"/>
                  </a:cubicBezTo>
                  <a:cubicBezTo>
                    <a:pt x="1635885" y="4895804"/>
                    <a:pt x="2111671" y="5025986"/>
                    <a:pt x="2498247" y="5131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ko-KR" altLang="en-US" dirty="0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auto">
            <a:xfrm flipV="1">
              <a:off x="3819785" y="1"/>
              <a:ext cx="5324215" cy="5143499"/>
            </a:xfrm>
            <a:custGeom>
              <a:avLst/>
              <a:gdLst>
                <a:gd name="connsiteX0" fmla="*/ 4097823 w 5324215"/>
                <a:gd name="connsiteY0" fmla="*/ 5143499 h 5143499"/>
                <a:gd name="connsiteX1" fmla="*/ 4158381 w 5324215"/>
                <a:gd name="connsiteY1" fmla="*/ 5143499 h 5143499"/>
                <a:gd name="connsiteX2" fmla="*/ 4356044 w 5324215"/>
                <a:gd name="connsiteY2" fmla="*/ 5001301 h 5143499"/>
                <a:gd name="connsiteX3" fmla="*/ 5200266 w 5324215"/>
                <a:gd name="connsiteY3" fmla="*/ 4393970 h 5143499"/>
                <a:gd name="connsiteX4" fmla="*/ 5324215 w 5324215"/>
                <a:gd name="connsiteY4" fmla="*/ 4304802 h 5143499"/>
                <a:gd name="connsiteX5" fmla="*/ 5324215 w 5324215"/>
                <a:gd name="connsiteY5" fmla="*/ 4260627 h 5143499"/>
                <a:gd name="connsiteX6" fmla="*/ 2409881 w 5324215"/>
                <a:gd name="connsiteY6" fmla="*/ 5143499 h 5143499"/>
                <a:gd name="connsiteX7" fmla="*/ 2496461 w 5324215"/>
                <a:gd name="connsiteY7" fmla="*/ 5143499 h 5143499"/>
                <a:gd name="connsiteX8" fmla="*/ 2401965 w 5324215"/>
                <a:gd name="connsiteY8" fmla="*/ 5100952 h 5143499"/>
                <a:gd name="connsiteX9" fmla="*/ 508875 w 5324215"/>
                <a:gd name="connsiteY9" fmla="*/ 4248577 h 5143499"/>
                <a:gd name="connsiteX10" fmla="*/ 346445 w 5324215"/>
                <a:gd name="connsiteY10" fmla="*/ 4023914 h 5143499"/>
                <a:gd name="connsiteX11" fmla="*/ 37161 w 5324215"/>
                <a:gd name="connsiteY11" fmla="*/ 938691 h 5143499"/>
                <a:gd name="connsiteX12" fmla="*/ 150639 w 5324215"/>
                <a:gd name="connsiteY12" fmla="*/ 687335 h 5143499"/>
                <a:gd name="connsiteX13" fmla="*/ 1105193 w 5324215"/>
                <a:gd name="connsiteY13" fmla="*/ 0 h 5143499"/>
                <a:gd name="connsiteX14" fmla="*/ 1045116 w 5324215"/>
                <a:gd name="connsiteY14" fmla="*/ 0 h 5143499"/>
                <a:gd name="connsiteX15" fmla="*/ 130613 w 5324215"/>
                <a:gd name="connsiteY15" fmla="*/ 658418 h 5143499"/>
                <a:gd name="connsiteX16" fmla="*/ 1560 w 5324215"/>
                <a:gd name="connsiteY16" fmla="*/ 943140 h 5143499"/>
                <a:gd name="connsiteX17" fmla="*/ 310844 w 5324215"/>
                <a:gd name="connsiteY17" fmla="*/ 4026138 h 5143499"/>
                <a:gd name="connsiteX18" fmla="*/ 493300 w 5324215"/>
                <a:gd name="connsiteY18" fmla="*/ 4279719 h 5143499"/>
                <a:gd name="connsiteX19" fmla="*/ 2402380 w 5324215"/>
                <a:gd name="connsiteY19" fmla="*/ 5140118 h 514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24215" h="5143499">
                  <a:moveTo>
                    <a:pt x="4097823" y="5143499"/>
                  </a:moveTo>
                  <a:lnTo>
                    <a:pt x="4158381" y="5143499"/>
                  </a:lnTo>
                  <a:lnTo>
                    <a:pt x="4356044" y="5001301"/>
                  </a:lnTo>
                  <a:cubicBezTo>
                    <a:pt x="4709981" y="4746679"/>
                    <a:pt x="4985614" y="4548390"/>
                    <a:pt x="5200266" y="4393970"/>
                  </a:cubicBezTo>
                  <a:lnTo>
                    <a:pt x="5324215" y="4304802"/>
                  </a:lnTo>
                  <a:lnTo>
                    <a:pt x="5324215" y="4260627"/>
                  </a:lnTo>
                  <a:close/>
                  <a:moveTo>
                    <a:pt x="2409881" y="5143499"/>
                  </a:moveTo>
                  <a:lnTo>
                    <a:pt x="2496461" y="5143499"/>
                  </a:lnTo>
                  <a:lnTo>
                    <a:pt x="2401965" y="5100952"/>
                  </a:lnTo>
                  <a:cubicBezTo>
                    <a:pt x="508875" y="4248577"/>
                    <a:pt x="508875" y="4248577"/>
                    <a:pt x="508875" y="4248577"/>
                  </a:cubicBezTo>
                  <a:cubicBezTo>
                    <a:pt x="419872" y="4206314"/>
                    <a:pt x="357570" y="4121787"/>
                    <a:pt x="346445" y="4023914"/>
                  </a:cubicBezTo>
                  <a:cubicBezTo>
                    <a:pt x="37161" y="938691"/>
                    <a:pt x="37161" y="938691"/>
                    <a:pt x="37161" y="938691"/>
                  </a:cubicBezTo>
                  <a:cubicBezTo>
                    <a:pt x="28260" y="840818"/>
                    <a:pt x="70537" y="745169"/>
                    <a:pt x="150639" y="687335"/>
                  </a:cubicBezTo>
                  <a:cubicBezTo>
                    <a:pt x="1105193" y="0"/>
                    <a:pt x="1105193" y="0"/>
                    <a:pt x="1105193" y="0"/>
                  </a:cubicBezTo>
                  <a:cubicBezTo>
                    <a:pt x="1045116" y="0"/>
                    <a:pt x="1045116" y="0"/>
                    <a:pt x="1045116" y="0"/>
                  </a:cubicBezTo>
                  <a:cubicBezTo>
                    <a:pt x="130613" y="658418"/>
                    <a:pt x="130613" y="658418"/>
                    <a:pt x="130613" y="658418"/>
                  </a:cubicBezTo>
                  <a:cubicBezTo>
                    <a:pt x="39386" y="722926"/>
                    <a:pt x="-9566" y="831921"/>
                    <a:pt x="1560" y="943140"/>
                  </a:cubicBezTo>
                  <a:cubicBezTo>
                    <a:pt x="310844" y="4026138"/>
                    <a:pt x="310844" y="4026138"/>
                    <a:pt x="310844" y="4026138"/>
                  </a:cubicBezTo>
                  <a:cubicBezTo>
                    <a:pt x="321969" y="4137358"/>
                    <a:pt x="393172" y="4235231"/>
                    <a:pt x="493300" y="4279719"/>
                  </a:cubicBezTo>
                  <a:cubicBezTo>
                    <a:pt x="1377069" y="4678023"/>
                    <a:pt x="1984661" y="4951857"/>
                    <a:pt x="2402380" y="5140118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82D9B7"/>
                </a:gs>
                <a:gs pos="92000">
                  <a:srgbClr val="17B9E7"/>
                </a:gs>
              </a:gsLst>
              <a:lin ang="14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5128664" y="2376631"/>
            <a:ext cx="3037691" cy="677108"/>
          </a:xfrm>
        </p:spPr>
        <p:txBody>
          <a:bodyPr/>
          <a:lstStyle/>
          <a:p>
            <a:pPr algn="ctr"/>
            <a:r>
              <a:rPr lang="en-US" altLang="ko-KR" sz="4400" dirty="0" smtClean="0">
                <a:gradFill flip="none" rotWithShape="1">
                  <a:gsLst>
                    <a:gs pos="32000">
                      <a:schemeClr val="accent5">
                        <a:lumMod val="7500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0" scaled="1"/>
                  <a:tileRect/>
                </a:gradFill>
              </a:rPr>
              <a:t>Maintenance</a:t>
            </a:r>
            <a:endParaRPr lang="en-US" altLang="ko-KR" sz="4400" dirty="0">
              <a:gradFill flip="none" rotWithShape="1">
                <a:gsLst>
                  <a:gs pos="32000">
                    <a:schemeClr val="accent5">
                      <a:lumMod val="75000"/>
                    </a:schemeClr>
                  </a:gs>
                  <a:gs pos="100000">
                    <a:schemeClr val="accent5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25" name="Freeform 64"/>
          <p:cNvSpPr>
            <a:spLocks noEditPoints="1"/>
          </p:cNvSpPr>
          <p:nvPr/>
        </p:nvSpPr>
        <p:spPr bwMode="auto">
          <a:xfrm>
            <a:off x="5148064" y="1204144"/>
            <a:ext cx="448508" cy="373311"/>
          </a:xfrm>
          <a:custGeom>
            <a:avLst/>
            <a:gdLst>
              <a:gd name="T0" fmla="*/ 265112 w 77"/>
              <a:gd name="T1" fmla="*/ 175841 h 64"/>
              <a:gd name="T2" fmla="*/ 258226 w 77"/>
              <a:gd name="T3" fmla="*/ 189632 h 64"/>
              <a:gd name="T4" fmla="*/ 203138 w 77"/>
              <a:gd name="T5" fmla="*/ 217215 h 64"/>
              <a:gd name="T6" fmla="*/ 196252 w 77"/>
              <a:gd name="T7" fmla="*/ 220663 h 64"/>
              <a:gd name="T8" fmla="*/ 189366 w 77"/>
              <a:gd name="T9" fmla="*/ 217215 h 64"/>
              <a:gd name="T10" fmla="*/ 134278 w 77"/>
              <a:gd name="T11" fmla="*/ 189632 h 64"/>
              <a:gd name="T12" fmla="*/ 134278 w 77"/>
              <a:gd name="T13" fmla="*/ 189632 h 64"/>
              <a:gd name="T14" fmla="*/ 130834 w 77"/>
              <a:gd name="T15" fmla="*/ 189632 h 64"/>
              <a:gd name="T16" fmla="*/ 75746 w 77"/>
              <a:gd name="T17" fmla="*/ 217215 h 64"/>
              <a:gd name="T18" fmla="*/ 68860 w 77"/>
              <a:gd name="T19" fmla="*/ 220663 h 64"/>
              <a:gd name="T20" fmla="*/ 61974 w 77"/>
              <a:gd name="T21" fmla="*/ 217215 h 64"/>
              <a:gd name="T22" fmla="*/ 6886 w 77"/>
              <a:gd name="T23" fmla="*/ 189632 h 64"/>
              <a:gd name="T24" fmla="*/ 0 w 77"/>
              <a:gd name="T25" fmla="*/ 175841 h 64"/>
              <a:gd name="T26" fmla="*/ 0 w 77"/>
              <a:gd name="T27" fmla="*/ 127571 h 64"/>
              <a:gd name="T28" fmla="*/ 10329 w 77"/>
              <a:gd name="T29" fmla="*/ 110332 h 64"/>
              <a:gd name="T30" fmla="*/ 61974 w 77"/>
              <a:gd name="T31" fmla="*/ 89644 h 64"/>
              <a:gd name="T32" fmla="*/ 61974 w 77"/>
              <a:gd name="T33" fmla="*/ 37926 h 64"/>
              <a:gd name="T34" fmla="*/ 72303 w 77"/>
              <a:gd name="T35" fmla="*/ 24135 h 64"/>
              <a:gd name="T36" fmla="*/ 127391 w 77"/>
              <a:gd name="T37" fmla="*/ 0 h 64"/>
              <a:gd name="T38" fmla="*/ 134278 w 77"/>
              <a:gd name="T39" fmla="*/ 0 h 64"/>
              <a:gd name="T40" fmla="*/ 137721 w 77"/>
              <a:gd name="T41" fmla="*/ 0 h 64"/>
              <a:gd name="T42" fmla="*/ 192809 w 77"/>
              <a:gd name="T43" fmla="*/ 24135 h 64"/>
              <a:gd name="T44" fmla="*/ 203138 w 77"/>
              <a:gd name="T45" fmla="*/ 37926 h 64"/>
              <a:gd name="T46" fmla="*/ 203138 w 77"/>
              <a:gd name="T47" fmla="*/ 89644 h 64"/>
              <a:gd name="T48" fmla="*/ 258226 w 77"/>
              <a:gd name="T49" fmla="*/ 110332 h 64"/>
              <a:gd name="T50" fmla="*/ 265112 w 77"/>
              <a:gd name="T51" fmla="*/ 127571 h 64"/>
              <a:gd name="T52" fmla="*/ 265112 w 77"/>
              <a:gd name="T53" fmla="*/ 175841 h 64"/>
              <a:gd name="T54" fmla="*/ 120505 w 77"/>
              <a:gd name="T55" fmla="*/ 124123 h 64"/>
              <a:gd name="T56" fmla="*/ 68860 w 77"/>
              <a:gd name="T57" fmla="*/ 103436 h 64"/>
              <a:gd name="T58" fmla="*/ 20658 w 77"/>
              <a:gd name="T59" fmla="*/ 124123 h 64"/>
              <a:gd name="T60" fmla="*/ 68860 w 77"/>
              <a:gd name="T61" fmla="*/ 144810 h 64"/>
              <a:gd name="T62" fmla="*/ 120505 w 77"/>
              <a:gd name="T63" fmla="*/ 124123 h 64"/>
              <a:gd name="T64" fmla="*/ 123948 w 77"/>
              <a:gd name="T65" fmla="*/ 175841 h 64"/>
              <a:gd name="T66" fmla="*/ 123948 w 77"/>
              <a:gd name="T67" fmla="*/ 137914 h 64"/>
              <a:gd name="T68" fmla="*/ 79189 w 77"/>
              <a:gd name="T69" fmla="*/ 158602 h 64"/>
              <a:gd name="T70" fmla="*/ 79189 w 77"/>
              <a:gd name="T71" fmla="*/ 199976 h 64"/>
              <a:gd name="T72" fmla="*/ 123948 w 77"/>
              <a:gd name="T73" fmla="*/ 175841 h 64"/>
              <a:gd name="T74" fmla="*/ 185923 w 77"/>
              <a:gd name="T75" fmla="*/ 37926 h 64"/>
              <a:gd name="T76" fmla="*/ 134278 w 77"/>
              <a:gd name="T77" fmla="*/ 17239 h 64"/>
              <a:gd name="T78" fmla="*/ 79189 w 77"/>
              <a:gd name="T79" fmla="*/ 37926 h 64"/>
              <a:gd name="T80" fmla="*/ 134278 w 77"/>
              <a:gd name="T81" fmla="*/ 62061 h 64"/>
              <a:gd name="T82" fmla="*/ 185923 w 77"/>
              <a:gd name="T83" fmla="*/ 37926 h 64"/>
              <a:gd name="T84" fmla="*/ 189366 w 77"/>
              <a:gd name="T85" fmla="*/ 89644 h 64"/>
              <a:gd name="T86" fmla="*/ 189366 w 77"/>
              <a:gd name="T87" fmla="*/ 55166 h 64"/>
              <a:gd name="T88" fmla="*/ 141164 w 77"/>
              <a:gd name="T89" fmla="*/ 75853 h 64"/>
              <a:gd name="T90" fmla="*/ 141164 w 77"/>
              <a:gd name="T91" fmla="*/ 110332 h 64"/>
              <a:gd name="T92" fmla="*/ 189366 w 77"/>
              <a:gd name="T93" fmla="*/ 89644 h 64"/>
              <a:gd name="T94" fmla="*/ 244454 w 77"/>
              <a:gd name="T95" fmla="*/ 124123 h 64"/>
              <a:gd name="T96" fmla="*/ 196252 w 77"/>
              <a:gd name="T97" fmla="*/ 103436 h 64"/>
              <a:gd name="T98" fmla="*/ 144607 w 77"/>
              <a:gd name="T99" fmla="*/ 124123 h 64"/>
              <a:gd name="T100" fmla="*/ 196252 w 77"/>
              <a:gd name="T101" fmla="*/ 144810 h 64"/>
              <a:gd name="T102" fmla="*/ 244454 w 77"/>
              <a:gd name="T103" fmla="*/ 124123 h 64"/>
              <a:gd name="T104" fmla="*/ 251340 w 77"/>
              <a:gd name="T105" fmla="*/ 175841 h 64"/>
              <a:gd name="T106" fmla="*/ 251340 w 77"/>
              <a:gd name="T107" fmla="*/ 137914 h 64"/>
              <a:gd name="T108" fmla="*/ 203138 w 77"/>
              <a:gd name="T109" fmla="*/ 158602 h 64"/>
              <a:gd name="T110" fmla="*/ 203138 w 77"/>
              <a:gd name="T111" fmla="*/ 199976 h 64"/>
              <a:gd name="T112" fmla="*/ 251340 w 77"/>
              <a:gd name="T113" fmla="*/ 175841 h 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906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2077492" cy="461665"/>
          </a:xfrm>
        </p:spPr>
        <p:txBody>
          <a:bodyPr/>
          <a:lstStyle/>
          <a:p>
            <a:r>
              <a:rPr lang="en-US" altLang="ko-KR" dirty="0" smtClean="0">
                <a:ln>
                  <a:solidFill>
                    <a:srgbClr val="343434"/>
                  </a:solidFill>
                </a:ln>
                <a:solidFill>
                  <a:srgbClr val="F2B830"/>
                </a:solidFill>
              </a:rPr>
              <a:t>M</a:t>
            </a:r>
            <a:r>
              <a:rPr lang="en-US" altLang="ko-KR" dirty="0" smtClean="0">
                <a:ln>
                  <a:solidFill>
                    <a:srgbClr val="343434"/>
                  </a:solidFill>
                </a:ln>
              </a:rPr>
              <a:t>aintenance</a:t>
            </a:r>
            <a:endParaRPr lang="en-US" altLang="ko-KR" dirty="0">
              <a:ln>
                <a:solidFill>
                  <a:srgbClr val="343434"/>
                </a:solidFill>
              </a:ln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379693" y="648187"/>
            <a:ext cx="8596668" cy="699427"/>
          </a:xfrm>
          <a:prstGeom prst="rect">
            <a:avLst/>
          </a:prstGeom>
        </p:spPr>
        <p:txBody>
          <a:bodyPr/>
          <a:lstStyle>
            <a:lvl1pPr algn="ctr" defTabSz="779163" rtl="0" eaLnBrk="1" latinLnBrk="1" hangingPunct="1">
              <a:spcBef>
                <a:spcPct val="0"/>
              </a:spcBef>
              <a:buNone/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Overview on GCS equipment’s maintained </a:t>
            </a:r>
            <a:endParaRPr lang="en-US" sz="2400" dirty="0"/>
          </a:p>
        </p:txBody>
      </p:sp>
      <p:graphicFrame>
        <p:nvGraphicFramePr>
          <p:cNvPr id="3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203343"/>
              </p:ext>
            </p:extLst>
          </p:nvPr>
        </p:nvGraphicFramePr>
        <p:xfrm>
          <a:off x="371512" y="1347614"/>
          <a:ext cx="8376952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23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40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57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5026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9269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Equipment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OEM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Quantity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SWL </a:t>
                      </a:r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818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11 KV Substation 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KCEC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 years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7818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Ship to shore</a:t>
                      </a:r>
                      <a:r>
                        <a:rPr lang="en-US" baseline="0" dirty="0" smtClean="0"/>
                        <a:t> cranes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Liebherr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 years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SL</a:t>
                      </a:r>
                      <a:r>
                        <a:rPr lang="en-US" baseline="0" dirty="0" smtClean="0"/>
                        <a:t> -40T, TL -65T, H-75T</a:t>
                      </a:r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098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Rubber tired gantry</a:t>
                      </a:r>
                      <a:r>
                        <a:rPr lang="en-US" baseline="0" dirty="0" smtClean="0"/>
                        <a:t> cranes 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Liebherr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 years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Single</a:t>
                      </a:r>
                      <a:r>
                        <a:rPr lang="en-US" baseline="0" dirty="0" smtClean="0"/>
                        <a:t> lift 40 ton</a:t>
                      </a:r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098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Empty container handlers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Kone</a:t>
                      </a:r>
                      <a:r>
                        <a:rPr lang="en-US" dirty="0" smtClean="0"/>
                        <a:t> cranes 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 years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269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Reach Stackers 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Kone</a:t>
                      </a:r>
                      <a:r>
                        <a:rPr lang="en-US" dirty="0" smtClean="0"/>
                        <a:t> cranes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8 years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 ton </a:t>
                      </a:r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269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Terminal tractor</a:t>
                      </a:r>
                      <a:r>
                        <a:rPr lang="en-US" baseline="0" dirty="0" smtClean="0"/>
                        <a:t> trailer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KALMAR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 years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269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Terminal tractor</a:t>
                      </a:r>
                      <a:r>
                        <a:rPr lang="en-US" baseline="0" dirty="0" smtClean="0"/>
                        <a:t> trailer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TERBERG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9 years</a:t>
                      </a:r>
                      <a:endParaRPr lang="en-US" dirty="0"/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482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2077492" cy="461665"/>
          </a:xfrm>
        </p:spPr>
        <p:txBody>
          <a:bodyPr/>
          <a:lstStyle/>
          <a:p>
            <a:r>
              <a:rPr lang="en-US" altLang="ko-KR" dirty="0" smtClean="0">
                <a:ln>
                  <a:solidFill>
                    <a:srgbClr val="343434"/>
                  </a:solidFill>
                </a:ln>
                <a:solidFill>
                  <a:srgbClr val="F2B830"/>
                </a:solidFill>
              </a:rPr>
              <a:t>M</a:t>
            </a:r>
            <a:r>
              <a:rPr lang="en-US" altLang="ko-KR" dirty="0" smtClean="0">
                <a:ln>
                  <a:solidFill>
                    <a:srgbClr val="343434"/>
                  </a:solidFill>
                </a:ln>
              </a:rPr>
              <a:t>aintenance</a:t>
            </a:r>
            <a:endParaRPr lang="en-US" altLang="ko-KR" dirty="0">
              <a:ln>
                <a:solidFill>
                  <a:srgbClr val="343434"/>
                </a:solidFill>
              </a:ln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59632" y="648187"/>
            <a:ext cx="6254548" cy="646041"/>
          </a:xfrm>
          <a:prstGeom prst="rect">
            <a:avLst/>
          </a:prstGeom>
        </p:spPr>
        <p:txBody>
          <a:bodyPr/>
          <a:lstStyle>
            <a:lvl1pPr algn="ctr" defTabSz="779163" rtl="0" eaLnBrk="1" latinLnBrk="1" hangingPunct="1">
              <a:spcBef>
                <a:spcPct val="0"/>
              </a:spcBef>
              <a:buNone/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Maintenance of Substation </a:t>
            </a:r>
            <a:endParaRPr lang="en-US" sz="2800" dirty="0"/>
          </a:p>
        </p:txBody>
      </p:sp>
      <p:pic>
        <p:nvPicPr>
          <p:cNvPr id="6" name="Picture 2" descr="E:\pHOTOS\WhatsApp Image 2019-04-28 at 11.17.33 (4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26" y="1123934"/>
            <a:ext cx="2908170" cy="21811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6037" y="3420049"/>
            <a:ext cx="27363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Our team carrying out relay settings  on the  11 KV  incomer 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" descr="hero-image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41373"/>
            <a:ext cx="3344858" cy="21636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16716" y="3420049"/>
            <a:ext cx="27200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Repair job at workshop 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3" descr="C:\Users\nfernandes\Downloads\WhatsApp Image 2019-05-13 at 1.23.46 PM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"/>
          <a:stretch/>
        </p:blipFill>
        <p:spPr bwMode="auto">
          <a:xfrm>
            <a:off x="6889904" y="1131590"/>
            <a:ext cx="1948812" cy="327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982794" y="4409927"/>
            <a:ext cx="1837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</a:rPr>
              <a:t>Condition monitoring </a:t>
            </a:r>
            <a:endParaRPr lang="en-U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6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abports.co.uk/admin/content/files/Media/PPE%20safe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514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3708961" y="0"/>
            <a:ext cx="5435039" cy="5143500"/>
            <a:chOff x="3708961" y="0"/>
            <a:chExt cx="5435039" cy="5143500"/>
          </a:xfrm>
        </p:grpSpPr>
        <p:sp>
          <p:nvSpPr>
            <p:cNvPr id="21" name="자유형 20"/>
            <p:cNvSpPr>
              <a:spLocks/>
            </p:cNvSpPr>
            <p:nvPr/>
          </p:nvSpPr>
          <p:spPr bwMode="auto">
            <a:xfrm flipV="1">
              <a:off x="3708961" y="0"/>
              <a:ext cx="5435039" cy="5143500"/>
            </a:xfrm>
            <a:custGeom>
              <a:avLst/>
              <a:gdLst>
                <a:gd name="connsiteX0" fmla="*/ 2541155 w 5435039"/>
                <a:gd name="connsiteY0" fmla="*/ 5143500 h 5143500"/>
                <a:gd name="connsiteX1" fmla="*/ 4844402 w 5435039"/>
                <a:gd name="connsiteY1" fmla="*/ 5143500 h 5143500"/>
                <a:gd name="connsiteX2" fmla="*/ 4926592 w 5435039"/>
                <a:gd name="connsiteY2" fmla="*/ 5062280 h 5143500"/>
                <a:gd name="connsiteX3" fmla="*/ 5355019 w 5435039"/>
                <a:gd name="connsiteY3" fmla="*/ 4638904 h 5143500"/>
                <a:gd name="connsiteX4" fmla="*/ 5435039 w 5435039"/>
                <a:gd name="connsiteY4" fmla="*/ 4559828 h 5143500"/>
                <a:gd name="connsiteX5" fmla="*/ 5435039 w 5435039"/>
                <a:gd name="connsiteY5" fmla="*/ 0 h 5143500"/>
                <a:gd name="connsiteX6" fmla="*/ 1189947 w 5435039"/>
                <a:gd name="connsiteY6" fmla="*/ 0 h 5143500"/>
                <a:gd name="connsiteX7" fmla="*/ 1168283 w 5435039"/>
                <a:gd name="connsiteY7" fmla="*/ 21395 h 5143500"/>
                <a:gd name="connsiteX8" fmla="*/ 90227 w 5435039"/>
                <a:gd name="connsiteY8" fmla="*/ 1086060 h 5143500"/>
                <a:gd name="connsiteX9" fmla="*/ 10029 w 5435039"/>
                <a:gd name="connsiteY9" fmla="*/ 1383886 h 5143500"/>
                <a:gd name="connsiteX10" fmla="*/ 832624 w 5435039"/>
                <a:gd name="connsiteY10" fmla="*/ 4517936 h 5143500"/>
                <a:gd name="connsiteX11" fmla="*/ 1050302 w 5435039"/>
                <a:gd name="connsiteY11" fmla="*/ 4735579 h 5143500"/>
                <a:gd name="connsiteX12" fmla="*/ 2498247 w 5435039"/>
                <a:gd name="connsiteY12" fmla="*/ 513176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5039" h="5143500">
                  <a:moveTo>
                    <a:pt x="2541155" y="5143500"/>
                  </a:moveTo>
                  <a:lnTo>
                    <a:pt x="4844402" y="5143500"/>
                  </a:lnTo>
                  <a:lnTo>
                    <a:pt x="4926592" y="5062280"/>
                  </a:lnTo>
                  <a:cubicBezTo>
                    <a:pt x="5099858" y="4891057"/>
                    <a:pt x="5240637" y="4751938"/>
                    <a:pt x="5355019" y="4638904"/>
                  </a:cubicBezTo>
                  <a:lnTo>
                    <a:pt x="5435039" y="4559828"/>
                  </a:lnTo>
                  <a:lnTo>
                    <a:pt x="5435039" y="0"/>
                  </a:lnTo>
                  <a:lnTo>
                    <a:pt x="1189947" y="0"/>
                  </a:lnTo>
                  <a:lnTo>
                    <a:pt x="1168283" y="21395"/>
                  </a:lnTo>
                  <a:cubicBezTo>
                    <a:pt x="90227" y="1086060"/>
                    <a:pt x="90227" y="1086060"/>
                    <a:pt x="90227" y="1086060"/>
                  </a:cubicBezTo>
                  <a:cubicBezTo>
                    <a:pt x="12321" y="1163953"/>
                    <a:pt x="-17467" y="1278501"/>
                    <a:pt x="10029" y="1383886"/>
                  </a:cubicBezTo>
                  <a:cubicBezTo>
                    <a:pt x="832624" y="4517936"/>
                    <a:pt x="832624" y="4517936"/>
                    <a:pt x="832624" y="4517936"/>
                  </a:cubicBezTo>
                  <a:cubicBezTo>
                    <a:pt x="860120" y="4623321"/>
                    <a:pt x="942608" y="4708087"/>
                    <a:pt x="1050302" y="4735579"/>
                  </a:cubicBezTo>
                  <a:cubicBezTo>
                    <a:pt x="1635885" y="4895804"/>
                    <a:pt x="2111671" y="5025986"/>
                    <a:pt x="2498247" y="5131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ko-KR" altLang="en-US" dirty="0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auto">
            <a:xfrm flipV="1">
              <a:off x="3819785" y="1"/>
              <a:ext cx="5324215" cy="5143499"/>
            </a:xfrm>
            <a:custGeom>
              <a:avLst/>
              <a:gdLst>
                <a:gd name="connsiteX0" fmla="*/ 4097823 w 5324215"/>
                <a:gd name="connsiteY0" fmla="*/ 5143499 h 5143499"/>
                <a:gd name="connsiteX1" fmla="*/ 4158381 w 5324215"/>
                <a:gd name="connsiteY1" fmla="*/ 5143499 h 5143499"/>
                <a:gd name="connsiteX2" fmla="*/ 4356044 w 5324215"/>
                <a:gd name="connsiteY2" fmla="*/ 5001301 h 5143499"/>
                <a:gd name="connsiteX3" fmla="*/ 5200266 w 5324215"/>
                <a:gd name="connsiteY3" fmla="*/ 4393970 h 5143499"/>
                <a:gd name="connsiteX4" fmla="*/ 5324215 w 5324215"/>
                <a:gd name="connsiteY4" fmla="*/ 4304802 h 5143499"/>
                <a:gd name="connsiteX5" fmla="*/ 5324215 w 5324215"/>
                <a:gd name="connsiteY5" fmla="*/ 4260627 h 5143499"/>
                <a:gd name="connsiteX6" fmla="*/ 2409881 w 5324215"/>
                <a:gd name="connsiteY6" fmla="*/ 5143499 h 5143499"/>
                <a:gd name="connsiteX7" fmla="*/ 2496461 w 5324215"/>
                <a:gd name="connsiteY7" fmla="*/ 5143499 h 5143499"/>
                <a:gd name="connsiteX8" fmla="*/ 2401965 w 5324215"/>
                <a:gd name="connsiteY8" fmla="*/ 5100952 h 5143499"/>
                <a:gd name="connsiteX9" fmla="*/ 508875 w 5324215"/>
                <a:gd name="connsiteY9" fmla="*/ 4248577 h 5143499"/>
                <a:gd name="connsiteX10" fmla="*/ 346445 w 5324215"/>
                <a:gd name="connsiteY10" fmla="*/ 4023914 h 5143499"/>
                <a:gd name="connsiteX11" fmla="*/ 37161 w 5324215"/>
                <a:gd name="connsiteY11" fmla="*/ 938691 h 5143499"/>
                <a:gd name="connsiteX12" fmla="*/ 150639 w 5324215"/>
                <a:gd name="connsiteY12" fmla="*/ 687335 h 5143499"/>
                <a:gd name="connsiteX13" fmla="*/ 1105193 w 5324215"/>
                <a:gd name="connsiteY13" fmla="*/ 0 h 5143499"/>
                <a:gd name="connsiteX14" fmla="*/ 1045116 w 5324215"/>
                <a:gd name="connsiteY14" fmla="*/ 0 h 5143499"/>
                <a:gd name="connsiteX15" fmla="*/ 130613 w 5324215"/>
                <a:gd name="connsiteY15" fmla="*/ 658418 h 5143499"/>
                <a:gd name="connsiteX16" fmla="*/ 1560 w 5324215"/>
                <a:gd name="connsiteY16" fmla="*/ 943140 h 5143499"/>
                <a:gd name="connsiteX17" fmla="*/ 310844 w 5324215"/>
                <a:gd name="connsiteY17" fmla="*/ 4026138 h 5143499"/>
                <a:gd name="connsiteX18" fmla="*/ 493300 w 5324215"/>
                <a:gd name="connsiteY18" fmla="*/ 4279719 h 5143499"/>
                <a:gd name="connsiteX19" fmla="*/ 2402380 w 5324215"/>
                <a:gd name="connsiteY19" fmla="*/ 5140118 h 514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24215" h="5143499">
                  <a:moveTo>
                    <a:pt x="4097823" y="5143499"/>
                  </a:moveTo>
                  <a:lnTo>
                    <a:pt x="4158381" y="5143499"/>
                  </a:lnTo>
                  <a:lnTo>
                    <a:pt x="4356044" y="5001301"/>
                  </a:lnTo>
                  <a:cubicBezTo>
                    <a:pt x="4709981" y="4746679"/>
                    <a:pt x="4985614" y="4548390"/>
                    <a:pt x="5200266" y="4393970"/>
                  </a:cubicBezTo>
                  <a:lnTo>
                    <a:pt x="5324215" y="4304802"/>
                  </a:lnTo>
                  <a:lnTo>
                    <a:pt x="5324215" y="4260627"/>
                  </a:lnTo>
                  <a:close/>
                  <a:moveTo>
                    <a:pt x="2409881" y="5143499"/>
                  </a:moveTo>
                  <a:lnTo>
                    <a:pt x="2496461" y="5143499"/>
                  </a:lnTo>
                  <a:lnTo>
                    <a:pt x="2401965" y="5100952"/>
                  </a:lnTo>
                  <a:cubicBezTo>
                    <a:pt x="508875" y="4248577"/>
                    <a:pt x="508875" y="4248577"/>
                    <a:pt x="508875" y="4248577"/>
                  </a:cubicBezTo>
                  <a:cubicBezTo>
                    <a:pt x="419872" y="4206314"/>
                    <a:pt x="357570" y="4121787"/>
                    <a:pt x="346445" y="4023914"/>
                  </a:cubicBezTo>
                  <a:cubicBezTo>
                    <a:pt x="37161" y="938691"/>
                    <a:pt x="37161" y="938691"/>
                    <a:pt x="37161" y="938691"/>
                  </a:cubicBezTo>
                  <a:cubicBezTo>
                    <a:pt x="28260" y="840818"/>
                    <a:pt x="70537" y="745169"/>
                    <a:pt x="150639" y="687335"/>
                  </a:cubicBezTo>
                  <a:cubicBezTo>
                    <a:pt x="1105193" y="0"/>
                    <a:pt x="1105193" y="0"/>
                    <a:pt x="1105193" y="0"/>
                  </a:cubicBezTo>
                  <a:cubicBezTo>
                    <a:pt x="1045116" y="0"/>
                    <a:pt x="1045116" y="0"/>
                    <a:pt x="1045116" y="0"/>
                  </a:cubicBezTo>
                  <a:cubicBezTo>
                    <a:pt x="130613" y="658418"/>
                    <a:pt x="130613" y="658418"/>
                    <a:pt x="130613" y="658418"/>
                  </a:cubicBezTo>
                  <a:cubicBezTo>
                    <a:pt x="39386" y="722926"/>
                    <a:pt x="-9566" y="831921"/>
                    <a:pt x="1560" y="943140"/>
                  </a:cubicBezTo>
                  <a:cubicBezTo>
                    <a:pt x="310844" y="4026138"/>
                    <a:pt x="310844" y="4026138"/>
                    <a:pt x="310844" y="4026138"/>
                  </a:cubicBezTo>
                  <a:cubicBezTo>
                    <a:pt x="321969" y="4137358"/>
                    <a:pt x="393172" y="4235231"/>
                    <a:pt x="493300" y="4279719"/>
                  </a:cubicBezTo>
                  <a:cubicBezTo>
                    <a:pt x="1377069" y="4678023"/>
                    <a:pt x="1984661" y="4951857"/>
                    <a:pt x="2402380" y="5140118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82D9B7"/>
                </a:gs>
                <a:gs pos="92000">
                  <a:srgbClr val="17B9E7"/>
                </a:gs>
              </a:gsLst>
              <a:lin ang="14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5975209" y="1635646"/>
            <a:ext cx="1946109" cy="2031325"/>
          </a:xfrm>
        </p:spPr>
        <p:txBody>
          <a:bodyPr/>
          <a:lstStyle/>
          <a:p>
            <a:pPr algn="ctr"/>
            <a:r>
              <a:rPr lang="en-US" altLang="ko-KR" sz="4400" dirty="0" smtClean="0">
                <a:gradFill flip="none" rotWithShape="1">
                  <a:gsLst>
                    <a:gs pos="3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rPr>
              <a:t>Safety</a:t>
            </a:r>
            <a:br>
              <a:rPr lang="en-US" altLang="ko-KR" sz="4400" dirty="0" smtClean="0">
                <a:gradFill flip="none" rotWithShape="1">
                  <a:gsLst>
                    <a:gs pos="3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rPr>
            </a:br>
            <a:r>
              <a:rPr lang="en-US" altLang="ko-KR" sz="4400" dirty="0" smtClean="0">
                <a:gradFill flip="none" rotWithShape="1">
                  <a:gsLst>
                    <a:gs pos="3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rPr>
              <a:t>and</a:t>
            </a:r>
            <a:br>
              <a:rPr lang="en-US" altLang="ko-KR" sz="4400" dirty="0" smtClean="0">
                <a:gradFill flip="none" rotWithShape="1">
                  <a:gsLst>
                    <a:gs pos="3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rPr>
            </a:br>
            <a:r>
              <a:rPr lang="en-US" altLang="ko-KR" sz="4400" dirty="0" smtClean="0">
                <a:gradFill flip="none" rotWithShape="1">
                  <a:gsLst>
                    <a:gs pos="3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rPr>
              <a:t>Security</a:t>
            </a:r>
            <a:endParaRPr lang="en-US" altLang="ko-KR" sz="4400" dirty="0">
              <a:gradFill flip="none" rotWithShape="1">
                <a:gsLst>
                  <a:gs pos="3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endParaRPr>
          </a:p>
        </p:txBody>
      </p:sp>
      <p:sp>
        <p:nvSpPr>
          <p:cNvPr id="25" name="Freeform 64"/>
          <p:cNvSpPr>
            <a:spLocks noEditPoints="1"/>
          </p:cNvSpPr>
          <p:nvPr/>
        </p:nvSpPr>
        <p:spPr bwMode="auto">
          <a:xfrm>
            <a:off x="5148064" y="1204144"/>
            <a:ext cx="448508" cy="373311"/>
          </a:xfrm>
          <a:custGeom>
            <a:avLst/>
            <a:gdLst>
              <a:gd name="T0" fmla="*/ 265112 w 77"/>
              <a:gd name="T1" fmla="*/ 175841 h 64"/>
              <a:gd name="T2" fmla="*/ 258226 w 77"/>
              <a:gd name="T3" fmla="*/ 189632 h 64"/>
              <a:gd name="T4" fmla="*/ 203138 w 77"/>
              <a:gd name="T5" fmla="*/ 217215 h 64"/>
              <a:gd name="T6" fmla="*/ 196252 w 77"/>
              <a:gd name="T7" fmla="*/ 220663 h 64"/>
              <a:gd name="T8" fmla="*/ 189366 w 77"/>
              <a:gd name="T9" fmla="*/ 217215 h 64"/>
              <a:gd name="T10" fmla="*/ 134278 w 77"/>
              <a:gd name="T11" fmla="*/ 189632 h 64"/>
              <a:gd name="T12" fmla="*/ 134278 w 77"/>
              <a:gd name="T13" fmla="*/ 189632 h 64"/>
              <a:gd name="T14" fmla="*/ 130834 w 77"/>
              <a:gd name="T15" fmla="*/ 189632 h 64"/>
              <a:gd name="T16" fmla="*/ 75746 w 77"/>
              <a:gd name="T17" fmla="*/ 217215 h 64"/>
              <a:gd name="T18" fmla="*/ 68860 w 77"/>
              <a:gd name="T19" fmla="*/ 220663 h 64"/>
              <a:gd name="T20" fmla="*/ 61974 w 77"/>
              <a:gd name="T21" fmla="*/ 217215 h 64"/>
              <a:gd name="T22" fmla="*/ 6886 w 77"/>
              <a:gd name="T23" fmla="*/ 189632 h 64"/>
              <a:gd name="T24" fmla="*/ 0 w 77"/>
              <a:gd name="T25" fmla="*/ 175841 h 64"/>
              <a:gd name="T26" fmla="*/ 0 w 77"/>
              <a:gd name="T27" fmla="*/ 127571 h 64"/>
              <a:gd name="T28" fmla="*/ 10329 w 77"/>
              <a:gd name="T29" fmla="*/ 110332 h 64"/>
              <a:gd name="T30" fmla="*/ 61974 w 77"/>
              <a:gd name="T31" fmla="*/ 89644 h 64"/>
              <a:gd name="T32" fmla="*/ 61974 w 77"/>
              <a:gd name="T33" fmla="*/ 37926 h 64"/>
              <a:gd name="T34" fmla="*/ 72303 w 77"/>
              <a:gd name="T35" fmla="*/ 24135 h 64"/>
              <a:gd name="T36" fmla="*/ 127391 w 77"/>
              <a:gd name="T37" fmla="*/ 0 h 64"/>
              <a:gd name="T38" fmla="*/ 134278 w 77"/>
              <a:gd name="T39" fmla="*/ 0 h 64"/>
              <a:gd name="T40" fmla="*/ 137721 w 77"/>
              <a:gd name="T41" fmla="*/ 0 h 64"/>
              <a:gd name="T42" fmla="*/ 192809 w 77"/>
              <a:gd name="T43" fmla="*/ 24135 h 64"/>
              <a:gd name="T44" fmla="*/ 203138 w 77"/>
              <a:gd name="T45" fmla="*/ 37926 h 64"/>
              <a:gd name="T46" fmla="*/ 203138 w 77"/>
              <a:gd name="T47" fmla="*/ 89644 h 64"/>
              <a:gd name="T48" fmla="*/ 258226 w 77"/>
              <a:gd name="T49" fmla="*/ 110332 h 64"/>
              <a:gd name="T50" fmla="*/ 265112 w 77"/>
              <a:gd name="T51" fmla="*/ 127571 h 64"/>
              <a:gd name="T52" fmla="*/ 265112 w 77"/>
              <a:gd name="T53" fmla="*/ 175841 h 64"/>
              <a:gd name="T54" fmla="*/ 120505 w 77"/>
              <a:gd name="T55" fmla="*/ 124123 h 64"/>
              <a:gd name="T56" fmla="*/ 68860 w 77"/>
              <a:gd name="T57" fmla="*/ 103436 h 64"/>
              <a:gd name="T58" fmla="*/ 20658 w 77"/>
              <a:gd name="T59" fmla="*/ 124123 h 64"/>
              <a:gd name="T60" fmla="*/ 68860 w 77"/>
              <a:gd name="T61" fmla="*/ 144810 h 64"/>
              <a:gd name="T62" fmla="*/ 120505 w 77"/>
              <a:gd name="T63" fmla="*/ 124123 h 64"/>
              <a:gd name="T64" fmla="*/ 123948 w 77"/>
              <a:gd name="T65" fmla="*/ 175841 h 64"/>
              <a:gd name="T66" fmla="*/ 123948 w 77"/>
              <a:gd name="T67" fmla="*/ 137914 h 64"/>
              <a:gd name="T68" fmla="*/ 79189 w 77"/>
              <a:gd name="T69" fmla="*/ 158602 h 64"/>
              <a:gd name="T70" fmla="*/ 79189 w 77"/>
              <a:gd name="T71" fmla="*/ 199976 h 64"/>
              <a:gd name="T72" fmla="*/ 123948 w 77"/>
              <a:gd name="T73" fmla="*/ 175841 h 64"/>
              <a:gd name="T74" fmla="*/ 185923 w 77"/>
              <a:gd name="T75" fmla="*/ 37926 h 64"/>
              <a:gd name="T76" fmla="*/ 134278 w 77"/>
              <a:gd name="T77" fmla="*/ 17239 h 64"/>
              <a:gd name="T78" fmla="*/ 79189 w 77"/>
              <a:gd name="T79" fmla="*/ 37926 h 64"/>
              <a:gd name="T80" fmla="*/ 134278 w 77"/>
              <a:gd name="T81" fmla="*/ 62061 h 64"/>
              <a:gd name="T82" fmla="*/ 185923 w 77"/>
              <a:gd name="T83" fmla="*/ 37926 h 64"/>
              <a:gd name="T84" fmla="*/ 189366 w 77"/>
              <a:gd name="T85" fmla="*/ 89644 h 64"/>
              <a:gd name="T86" fmla="*/ 189366 w 77"/>
              <a:gd name="T87" fmla="*/ 55166 h 64"/>
              <a:gd name="T88" fmla="*/ 141164 w 77"/>
              <a:gd name="T89" fmla="*/ 75853 h 64"/>
              <a:gd name="T90" fmla="*/ 141164 w 77"/>
              <a:gd name="T91" fmla="*/ 110332 h 64"/>
              <a:gd name="T92" fmla="*/ 189366 w 77"/>
              <a:gd name="T93" fmla="*/ 89644 h 64"/>
              <a:gd name="T94" fmla="*/ 244454 w 77"/>
              <a:gd name="T95" fmla="*/ 124123 h 64"/>
              <a:gd name="T96" fmla="*/ 196252 w 77"/>
              <a:gd name="T97" fmla="*/ 103436 h 64"/>
              <a:gd name="T98" fmla="*/ 144607 w 77"/>
              <a:gd name="T99" fmla="*/ 124123 h 64"/>
              <a:gd name="T100" fmla="*/ 196252 w 77"/>
              <a:gd name="T101" fmla="*/ 144810 h 64"/>
              <a:gd name="T102" fmla="*/ 244454 w 77"/>
              <a:gd name="T103" fmla="*/ 124123 h 64"/>
              <a:gd name="T104" fmla="*/ 251340 w 77"/>
              <a:gd name="T105" fmla="*/ 175841 h 64"/>
              <a:gd name="T106" fmla="*/ 251340 w 77"/>
              <a:gd name="T107" fmla="*/ 137914 h 64"/>
              <a:gd name="T108" fmla="*/ 203138 w 77"/>
              <a:gd name="T109" fmla="*/ 158602 h 64"/>
              <a:gd name="T110" fmla="*/ 203138 w 77"/>
              <a:gd name="T111" fmla="*/ 199976 h 64"/>
              <a:gd name="T112" fmla="*/ 251340 w 77"/>
              <a:gd name="T113" fmla="*/ 175841 h 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954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# </a:t>
            </a:r>
            <a:fld id="{B63491E7-24EC-4CC9-B657-6F0836241FC1}" type="slidenum">
              <a:rPr lang="ko-KR" altLang="en-US" smtClean="0">
                <a:solidFill>
                  <a:schemeClr val="bg1"/>
                </a:solidFill>
              </a:rPr>
              <a:pPr/>
              <a:t>20</a:t>
            </a:fld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5738"/>
            <a:ext cx="3057119" cy="46166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dirty="0" smtClean="0"/>
              <a:t>afety 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dirty="0" smtClean="0"/>
              <a:t>ecurity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03738" y="778304"/>
            <a:ext cx="8155211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sz="1400" dirty="0">
                <a:solidFill>
                  <a:schemeClr val="tx1"/>
                </a:solidFill>
                <a:latin typeface="Ink Free" panose="03080402000500000000" pitchFamily="66" charset="0"/>
              </a:rPr>
              <a:t>We are committed to providing safe and healthy working environments for our employees</a:t>
            </a:r>
            <a:endParaRPr lang="en-US" sz="1400" dirty="0">
              <a:solidFill>
                <a:schemeClr val="tx1"/>
              </a:solidFill>
              <a:latin typeface="Ink Free" panose="03080402000500000000" pitchFamily="66" charset="0"/>
              <a:ea typeface="Cambria" panose="02040503050406030204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23528" y="1255981"/>
            <a:ext cx="8487324" cy="3693319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Reduce and prevent injuries by developing safe working practices to all staffs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Promote health, safety, and environmental protection as an integral part of management duties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Supply appropriate information, instruction, and training to promote awareness of health, safety, </a:t>
            </a:r>
            <a: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/>
            </a:r>
            <a:b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</a:br>
            <a: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and </a:t>
            </a: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environmental concerns – and of the responsibility of each employee to prevent injury to themselves and others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Comply with all laws and regulations covering occupational health and safety, and the environment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Develop and implement policies and procedures designed to promote safe working practices and </a:t>
            </a:r>
            <a: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/>
            </a:r>
            <a:b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</a:br>
            <a: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environmental </a:t>
            </a: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protection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Implement practices and procedures for the safe use, handling, storage, and transportation of all </a:t>
            </a:r>
            <a: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/>
            </a:r>
            <a:b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</a:br>
            <a:r>
              <a:rPr lang="en-US" altLang="en-US" sz="16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materials </a:t>
            </a: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and substances</a:t>
            </a:r>
          </a:p>
        </p:txBody>
      </p:sp>
    </p:spTree>
    <p:extLst>
      <p:ext uri="{BB962C8B-B14F-4D97-AF65-F5344CB8AC3E}">
        <p14:creationId xmlns:p14="http://schemas.microsoft.com/office/powerpoint/2010/main" val="109492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# </a:t>
            </a:r>
            <a:fld id="{B63491E7-24EC-4CC9-B657-6F0836241FC1}" type="slidenum">
              <a:rPr lang="ko-KR" altLang="en-US" smtClean="0">
                <a:solidFill>
                  <a:schemeClr val="bg1"/>
                </a:solidFill>
              </a:rPr>
              <a:pPr/>
              <a:t>21</a:t>
            </a:fld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5738"/>
            <a:ext cx="3057119" cy="461665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dirty="0" smtClean="0"/>
              <a:t>afety 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dirty="0" smtClean="0"/>
              <a:t>ecurity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3568" y="1419622"/>
            <a:ext cx="7416824" cy="2462213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As per SOLAS, IMDG containers will segregated as per the class.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According to yard structure each class of IMDG will stack separately and not mix with one another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Easy access for IMDG containers and fire fighting incase any damage caused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</a:rPr>
              <a:t>Restricted classed will discharged on Direct delivery basis</a:t>
            </a:r>
          </a:p>
        </p:txBody>
      </p:sp>
    </p:spTree>
    <p:extLst>
      <p:ext uri="{BB962C8B-B14F-4D97-AF65-F5344CB8AC3E}">
        <p14:creationId xmlns:p14="http://schemas.microsoft.com/office/powerpoint/2010/main" val="372915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ssets.porttechnology.org/images/made/images/uploads/news/crane_simulator_592_395_84_c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8075" y="-2"/>
            <a:ext cx="7708739" cy="51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3708961" y="22870"/>
            <a:ext cx="5435039" cy="5143500"/>
            <a:chOff x="3708961" y="0"/>
            <a:chExt cx="5435039" cy="5143500"/>
          </a:xfrm>
        </p:grpSpPr>
        <p:sp>
          <p:nvSpPr>
            <p:cNvPr id="21" name="자유형 20"/>
            <p:cNvSpPr>
              <a:spLocks/>
            </p:cNvSpPr>
            <p:nvPr/>
          </p:nvSpPr>
          <p:spPr bwMode="auto">
            <a:xfrm flipV="1">
              <a:off x="3708961" y="0"/>
              <a:ext cx="5435039" cy="5143500"/>
            </a:xfrm>
            <a:custGeom>
              <a:avLst/>
              <a:gdLst>
                <a:gd name="connsiteX0" fmla="*/ 2541155 w 5435039"/>
                <a:gd name="connsiteY0" fmla="*/ 5143500 h 5143500"/>
                <a:gd name="connsiteX1" fmla="*/ 4844402 w 5435039"/>
                <a:gd name="connsiteY1" fmla="*/ 5143500 h 5143500"/>
                <a:gd name="connsiteX2" fmla="*/ 4926592 w 5435039"/>
                <a:gd name="connsiteY2" fmla="*/ 5062280 h 5143500"/>
                <a:gd name="connsiteX3" fmla="*/ 5355019 w 5435039"/>
                <a:gd name="connsiteY3" fmla="*/ 4638904 h 5143500"/>
                <a:gd name="connsiteX4" fmla="*/ 5435039 w 5435039"/>
                <a:gd name="connsiteY4" fmla="*/ 4559828 h 5143500"/>
                <a:gd name="connsiteX5" fmla="*/ 5435039 w 5435039"/>
                <a:gd name="connsiteY5" fmla="*/ 0 h 5143500"/>
                <a:gd name="connsiteX6" fmla="*/ 1189947 w 5435039"/>
                <a:gd name="connsiteY6" fmla="*/ 0 h 5143500"/>
                <a:gd name="connsiteX7" fmla="*/ 1168283 w 5435039"/>
                <a:gd name="connsiteY7" fmla="*/ 21395 h 5143500"/>
                <a:gd name="connsiteX8" fmla="*/ 90227 w 5435039"/>
                <a:gd name="connsiteY8" fmla="*/ 1086060 h 5143500"/>
                <a:gd name="connsiteX9" fmla="*/ 10029 w 5435039"/>
                <a:gd name="connsiteY9" fmla="*/ 1383886 h 5143500"/>
                <a:gd name="connsiteX10" fmla="*/ 832624 w 5435039"/>
                <a:gd name="connsiteY10" fmla="*/ 4517936 h 5143500"/>
                <a:gd name="connsiteX11" fmla="*/ 1050302 w 5435039"/>
                <a:gd name="connsiteY11" fmla="*/ 4735579 h 5143500"/>
                <a:gd name="connsiteX12" fmla="*/ 2498247 w 5435039"/>
                <a:gd name="connsiteY12" fmla="*/ 513176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5039" h="5143500">
                  <a:moveTo>
                    <a:pt x="2541155" y="5143500"/>
                  </a:moveTo>
                  <a:lnTo>
                    <a:pt x="4844402" y="5143500"/>
                  </a:lnTo>
                  <a:lnTo>
                    <a:pt x="4926592" y="5062280"/>
                  </a:lnTo>
                  <a:cubicBezTo>
                    <a:pt x="5099858" y="4891057"/>
                    <a:pt x="5240637" y="4751938"/>
                    <a:pt x="5355019" y="4638904"/>
                  </a:cubicBezTo>
                  <a:lnTo>
                    <a:pt x="5435039" y="4559828"/>
                  </a:lnTo>
                  <a:lnTo>
                    <a:pt x="5435039" y="0"/>
                  </a:lnTo>
                  <a:lnTo>
                    <a:pt x="1189947" y="0"/>
                  </a:lnTo>
                  <a:lnTo>
                    <a:pt x="1168283" y="21395"/>
                  </a:lnTo>
                  <a:cubicBezTo>
                    <a:pt x="90227" y="1086060"/>
                    <a:pt x="90227" y="1086060"/>
                    <a:pt x="90227" y="1086060"/>
                  </a:cubicBezTo>
                  <a:cubicBezTo>
                    <a:pt x="12321" y="1163953"/>
                    <a:pt x="-17467" y="1278501"/>
                    <a:pt x="10029" y="1383886"/>
                  </a:cubicBezTo>
                  <a:cubicBezTo>
                    <a:pt x="832624" y="4517936"/>
                    <a:pt x="832624" y="4517936"/>
                    <a:pt x="832624" y="4517936"/>
                  </a:cubicBezTo>
                  <a:cubicBezTo>
                    <a:pt x="860120" y="4623321"/>
                    <a:pt x="942608" y="4708087"/>
                    <a:pt x="1050302" y="4735579"/>
                  </a:cubicBezTo>
                  <a:cubicBezTo>
                    <a:pt x="1635885" y="4895804"/>
                    <a:pt x="2111671" y="5025986"/>
                    <a:pt x="2498247" y="5131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ko-KR" altLang="en-US" dirty="0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auto">
            <a:xfrm flipV="1">
              <a:off x="3819785" y="1"/>
              <a:ext cx="5324215" cy="5143499"/>
            </a:xfrm>
            <a:custGeom>
              <a:avLst/>
              <a:gdLst>
                <a:gd name="connsiteX0" fmla="*/ 4097823 w 5324215"/>
                <a:gd name="connsiteY0" fmla="*/ 5143499 h 5143499"/>
                <a:gd name="connsiteX1" fmla="*/ 4158381 w 5324215"/>
                <a:gd name="connsiteY1" fmla="*/ 5143499 h 5143499"/>
                <a:gd name="connsiteX2" fmla="*/ 4356044 w 5324215"/>
                <a:gd name="connsiteY2" fmla="*/ 5001301 h 5143499"/>
                <a:gd name="connsiteX3" fmla="*/ 5200266 w 5324215"/>
                <a:gd name="connsiteY3" fmla="*/ 4393970 h 5143499"/>
                <a:gd name="connsiteX4" fmla="*/ 5324215 w 5324215"/>
                <a:gd name="connsiteY4" fmla="*/ 4304802 h 5143499"/>
                <a:gd name="connsiteX5" fmla="*/ 5324215 w 5324215"/>
                <a:gd name="connsiteY5" fmla="*/ 4260627 h 5143499"/>
                <a:gd name="connsiteX6" fmla="*/ 2409881 w 5324215"/>
                <a:gd name="connsiteY6" fmla="*/ 5143499 h 5143499"/>
                <a:gd name="connsiteX7" fmla="*/ 2496461 w 5324215"/>
                <a:gd name="connsiteY7" fmla="*/ 5143499 h 5143499"/>
                <a:gd name="connsiteX8" fmla="*/ 2401965 w 5324215"/>
                <a:gd name="connsiteY8" fmla="*/ 5100952 h 5143499"/>
                <a:gd name="connsiteX9" fmla="*/ 508875 w 5324215"/>
                <a:gd name="connsiteY9" fmla="*/ 4248577 h 5143499"/>
                <a:gd name="connsiteX10" fmla="*/ 346445 w 5324215"/>
                <a:gd name="connsiteY10" fmla="*/ 4023914 h 5143499"/>
                <a:gd name="connsiteX11" fmla="*/ 37161 w 5324215"/>
                <a:gd name="connsiteY11" fmla="*/ 938691 h 5143499"/>
                <a:gd name="connsiteX12" fmla="*/ 150639 w 5324215"/>
                <a:gd name="connsiteY12" fmla="*/ 687335 h 5143499"/>
                <a:gd name="connsiteX13" fmla="*/ 1105193 w 5324215"/>
                <a:gd name="connsiteY13" fmla="*/ 0 h 5143499"/>
                <a:gd name="connsiteX14" fmla="*/ 1045116 w 5324215"/>
                <a:gd name="connsiteY14" fmla="*/ 0 h 5143499"/>
                <a:gd name="connsiteX15" fmla="*/ 130613 w 5324215"/>
                <a:gd name="connsiteY15" fmla="*/ 658418 h 5143499"/>
                <a:gd name="connsiteX16" fmla="*/ 1560 w 5324215"/>
                <a:gd name="connsiteY16" fmla="*/ 943140 h 5143499"/>
                <a:gd name="connsiteX17" fmla="*/ 310844 w 5324215"/>
                <a:gd name="connsiteY17" fmla="*/ 4026138 h 5143499"/>
                <a:gd name="connsiteX18" fmla="*/ 493300 w 5324215"/>
                <a:gd name="connsiteY18" fmla="*/ 4279719 h 5143499"/>
                <a:gd name="connsiteX19" fmla="*/ 2402380 w 5324215"/>
                <a:gd name="connsiteY19" fmla="*/ 5140118 h 514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24215" h="5143499">
                  <a:moveTo>
                    <a:pt x="4097823" y="5143499"/>
                  </a:moveTo>
                  <a:lnTo>
                    <a:pt x="4158381" y="5143499"/>
                  </a:lnTo>
                  <a:lnTo>
                    <a:pt x="4356044" y="5001301"/>
                  </a:lnTo>
                  <a:cubicBezTo>
                    <a:pt x="4709981" y="4746679"/>
                    <a:pt x="4985614" y="4548390"/>
                    <a:pt x="5200266" y="4393970"/>
                  </a:cubicBezTo>
                  <a:lnTo>
                    <a:pt x="5324215" y="4304802"/>
                  </a:lnTo>
                  <a:lnTo>
                    <a:pt x="5324215" y="4260627"/>
                  </a:lnTo>
                  <a:close/>
                  <a:moveTo>
                    <a:pt x="2409881" y="5143499"/>
                  </a:moveTo>
                  <a:lnTo>
                    <a:pt x="2496461" y="5143499"/>
                  </a:lnTo>
                  <a:lnTo>
                    <a:pt x="2401965" y="5100952"/>
                  </a:lnTo>
                  <a:cubicBezTo>
                    <a:pt x="508875" y="4248577"/>
                    <a:pt x="508875" y="4248577"/>
                    <a:pt x="508875" y="4248577"/>
                  </a:cubicBezTo>
                  <a:cubicBezTo>
                    <a:pt x="419872" y="4206314"/>
                    <a:pt x="357570" y="4121787"/>
                    <a:pt x="346445" y="4023914"/>
                  </a:cubicBezTo>
                  <a:cubicBezTo>
                    <a:pt x="37161" y="938691"/>
                    <a:pt x="37161" y="938691"/>
                    <a:pt x="37161" y="938691"/>
                  </a:cubicBezTo>
                  <a:cubicBezTo>
                    <a:pt x="28260" y="840818"/>
                    <a:pt x="70537" y="745169"/>
                    <a:pt x="150639" y="687335"/>
                  </a:cubicBezTo>
                  <a:cubicBezTo>
                    <a:pt x="1105193" y="0"/>
                    <a:pt x="1105193" y="0"/>
                    <a:pt x="1105193" y="0"/>
                  </a:cubicBezTo>
                  <a:cubicBezTo>
                    <a:pt x="1045116" y="0"/>
                    <a:pt x="1045116" y="0"/>
                    <a:pt x="1045116" y="0"/>
                  </a:cubicBezTo>
                  <a:cubicBezTo>
                    <a:pt x="130613" y="658418"/>
                    <a:pt x="130613" y="658418"/>
                    <a:pt x="130613" y="658418"/>
                  </a:cubicBezTo>
                  <a:cubicBezTo>
                    <a:pt x="39386" y="722926"/>
                    <a:pt x="-9566" y="831921"/>
                    <a:pt x="1560" y="943140"/>
                  </a:cubicBezTo>
                  <a:cubicBezTo>
                    <a:pt x="310844" y="4026138"/>
                    <a:pt x="310844" y="4026138"/>
                    <a:pt x="310844" y="4026138"/>
                  </a:cubicBezTo>
                  <a:cubicBezTo>
                    <a:pt x="321969" y="4137358"/>
                    <a:pt x="393172" y="4235231"/>
                    <a:pt x="493300" y="4279719"/>
                  </a:cubicBezTo>
                  <a:cubicBezTo>
                    <a:pt x="1377069" y="4678023"/>
                    <a:pt x="1984661" y="4951857"/>
                    <a:pt x="2402380" y="5140118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82D9B7"/>
                </a:gs>
                <a:gs pos="92000">
                  <a:srgbClr val="17B9E7"/>
                </a:gs>
              </a:gsLst>
              <a:lin ang="14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5513680" y="1894641"/>
            <a:ext cx="1936428" cy="677108"/>
          </a:xfrm>
        </p:spPr>
        <p:txBody>
          <a:bodyPr/>
          <a:lstStyle/>
          <a:p>
            <a:pPr algn="ctr"/>
            <a:r>
              <a:rPr lang="en-US" altLang="ko-KR" sz="4400" dirty="0" smtClean="0">
                <a:gradFill flip="none" rotWithShape="1">
                  <a:gsLst>
                    <a:gs pos="0">
                      <a:srgbClr val="17B9E7"/>
                    </a:gs>
                    <a:gs pos="100000">
                      <a:srgbClr val="82D9B7"/>
                    </a:gs>
                  </a:gsLst>
                  <a:lin ang="10800000" scaled="1"/>
                  <a:tileRect/>
                </a:gradFill>
              </a:rPr>
              <a:t>Training</a:t>
            </a:r>
            <a:endParaRPr lang="en-US" altLang="ko-KR" sz="4400" dirty="0">
              <a:gradFill flip="none" rotWithShape="1">
                <a:gsLst>
                  <a:gs pos="0">
                    <a:srgbClr val="17B9E7"/>
                  </a:gs>
                  <a:gs pos="100000">
                    <a:srgbClr val="82D9B7"/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25" name="Freeform 64"/>
          <p:cNvSpPr>
            <a:spLocks noEditPoints="1"/>
          </p:cNvSpPr>
          <p:nvPr/>
        </p:nvSpPr>
        <p:spPr bwMode="auto">
          <a:xfrm>
            <a:off x="5148064" y="1204144"/>
            <a:ext cx="448508" cy="373311"/>
          </a:xfrm>
          <a:custGeom>
            <a:avLst/>
            <a:gdLst>
              <a:gd name="T0" fmla="*/ 265112 w 77"/>
              <a:gd name="T1" fmla="*/ 175841 h 64"/>
              <a:gd name="T2" fmla="*/ 258226 w 77"/>
              <a:gd name="T3" fmla="*/ 189632 h 64"/>
              <a:gd name="T4" fmla="*/ 203138 w 77"/>
              <a:gd name="T5" fmla="*/ 217215 h 64"/>
              <a:gd name="T6" fmla="*/ 196252 w 77"/>
              <a:gd name="T7" fmla="*/ 220663 h 64"/>
              <a:gd name="T8" fmla="*/ 189366 w 77"/>
              <a:gd name="T9" fmla="*/ 217215 h 64"/>
              <a:gd name="T10" fmla="*/ 134278 w 77"/>
              <a:gd name="T11" fmla="*/ 189632 h 64"/>
              <a:gd name="T12" fmla="*/ 134278 w 77"/>
              <a:gd name="T13" fmla="*/ 189632 h 64"/>
              <a:gd name="T14" fmla="*/ 130834 w 77"/>
              <a:gd name="T15" fmla="*/ 189632 h 64"/>
              <a:gd name="T16" fmla="*/ 75746 w 77"/>
              <a:gd name="T17" fmla="*/ 217215 h 64"/>
              <a:gd name="T18" fmla="*/ 68860 w 77"/>
              <a:gd name="T19" fmla="*/ 220663 h 64"/>
              <a:gd name="T20" fmla="*/ 61974 w 77"/>
              <a:gd name="T21" fmla="*/ 217215 h 64"/>
              <a:gd name="T22" fmla="*/ 6886 w 77"/>
              <a:gd name="T23" fmla="*/ 189632 h 64"/>
              <a:gd name="T24" fmla="*/ 0 w 77"/>
              <a:gd name="T25" fmla="*/ 175841 h 64"/>
              <a:gd name="T26" fmla="*/ 0 w 77"/>
              <a:gd name="T27" fmla="*/ 127571 h 64"/>
              <a:gd name="T28" fmla="*/ 10329 w 77"/>
              <a:gd name="T29" fmla="*/ 110332 h 64"/>
              <a:gd name="T30" fmla="*/ 61974 w 77"/>
              <a:gd name="T31" fmla="*/ 89644 h 64"/>
              <a:gd name="T32" fmla="*/ 61974 w 77"/>
              <a:gd name="T33" fmla="*/ 37926 h 64"/>
              <a:gd name="T34" fmla="*/ 72303 w 77"/>
              <a:gd name="T35" fmla="*/ 24135 h 64"/>
              <a:gd name="T36" fmla="*/ 127391 w 77"/>
              <a:gd name="T37" fmla="*/ 0 h 64"/>
              <a:gd name="T38" fmla="*/ 134278 w 77"/>
              <a:gd name="T39" fmla="*/ 0 h 64"/>
              <a:gd name="T40" fmla="*/ 137721 w 77"/>
              <a:gd name="T41" fmla="*/ 0 h 64"/>
              <a:gd name="T42" fmla="*/ 192809 w 77"/>
              <a:gd name="T43" fmla="*/ 24135 h 64"/>
              <a:gd name="T44" fmla="*/ 203138 w 77"/>
              <a:gd name="T45" fmla="*/ 37926 h 64"/>
              <a:gd name="T46" fmla="*/ 203138 w 77"/>
              <a:gd name="T47" fmla="*/ 89644 h 64"/>
              <a:gd name="T48" fmla="*/ 258226 w 77"/>
              <a:gd name="T49" fmla="*/ 110332 h 64"/>
              <a:gd name="T50" fmla="*/ 265112 w 77"/>
              <a:gd name="T51" fmla="*/ 127571 h 64"/>
              <a:gd name="T52" fmla="*/ 265112 w 77"/>
              <a:gd name="T53" fmla="*/ 175841 h 64"/>
              <a:gd name="T54" fmla="*/ 120505 w 77"/>
              <a:gd name="T55" fmla="*/ 124123 h 64"/>
              <a:gd name="T56" fmla="*/ 68860 w 77"/>
              <a:gd name="T57" fmla="*/ 103436 h 64"/>
              <a:gd name="T58" fmla="*/ 20658 w 77"/>
              <a:gd name="T59" fmla="*/ 124123 h 64"/>
              <a:gd name="T60" fmla="*/ 68860 w 77"/>
              <a:gd name="T61" fmla="*/ 144810 h 64"/>
              <a:gd name="T62" fmla="*/ 120505 w 77"/>
              <a:gd name="T63" fmla="*/ 124123 h 64"/>
              <a:gd name="T64" fmla="*/ 123948 w 77"/>
              <a:gd name="T65" fmla="*/ 175841 h 64"/>
              <a:gd name="T66" fmla="*/ 123948 w 77"/>
              <a:gd name="T67" fmla="*/ 137914 h 64"/>
              <a:gd name="T68" fmla="*/ 79189 w 77"/>
              <a:gd name="T69" fmla="*/ 158602 h 64"/>
              <a:gd name="T70" fmla="*/ 79189 w 77"/>
              <a:gd name="T71" fmla="*/ 199976 h 64"/>
              <a:gd name="T72" fmla="*/ 123948 w 77"/>
              <a:gd name="T73" fmla="*/ 175841 h 64"/>
              <a:gd name="T74" fmla="*/ 185923 w 77"/>
              <a:gd name="T75" fmla="*/ 37926 h 64"/>
              <a:gd name="T76" fmla="*/ 134278 w 77"/>
              <a:gd name="T77" fmla="*/ 17239 h 64"/>
              <a:gd name="T78" fmla="*/ 79189 w 77"/>
              <a:gd name="T79" fmla="*/ 37926 h 64"/>
              <a:gd name="T80" fmla="*/ 134278 w 77"/>
              <a:gd name="T81" fmla="*/ 62061 h 64"/>
              <a:gd name="T82" fmla="*/ 185923 w 77"/>
              <a:gd name="T83" fmla="*/ 37926 h 64"/>
              <a:gd name="T84" fmla="*/ 189366 w 77"/>
              <a:gd name="T85" fmla="*/ 89644 h 64"/>
              <a:gd name="T86" fmla="*/ 189366 w 77"/>
              <a:gd name="T87" fmla="*/ 55166 h 64"/>
              <a:gd name="T88" fmla="*/ 141164 w 77"/>
              <a:gd name="T89" fmla="*/ 75853 h 64"/>
              <a:gd name="T90" fmla="*/ 141164 w 77"/>
              <a:gd name="T91" fmla="*/ 110332 h 64"/>
              <a:gd name="T92" fmla="*/ 189366 w 77"/>
              <a:gd name="T93" fmla="*/ 89644 h 64"/>
              <a:gd name="T94" fmla="*/ 244454 w 77"/>
              <a:gd name="T95" fmla="*/ 124123 h 64"/>
              <a:gd name="T96" fmla="*/ 196252 w 77"/>
              <a:gd name="T97" fmla="*/ 103436 h 64"/>
              <a:gd name="T98" fmla="*/ 144607 w 77"/>
              <a:gd name="T99" fmla="*/ 124123 h 64"/>
              <a:gd name="T100" fmla="*/ 196252 w 77"/>
              <a:gd name="T101" fmla="*/ 144810 h 64"/>
              <a:gd name="T102" fmla="*/ 244454 w 77"/>
              <a:gd name="T103" fmla="*/ 124123 h 64"/>
              <a:gd name="T104" fmla="*/ 251340 w 77"/>
              <a:gd name="T105" fmla="*/ 175841 h 64"/>
              <a:gd name="T106" fmla="*/ 251340 w 77"/>
              <a:gd name="T107" fmla="*/ 137914 h 64"/>
              <a:gd name="T108" fmla="*/ 203138 w 77"/>
              <a:gd name="T109" fmla="*/ 158602 h 64"/>
              <a:gd name="T110" fmla="*/ 203138 w 77"/>
              <a:gd name="T111" fmla="*/ 199976 h 64"/>
              <a:gd name="T112" fmla="*/ 251340 w 77"/>
              <a:gd name="T113" fmla="*/ 175841 h 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414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xmlns="" id="{C0DD7633-F0D6-4DB9-B8C2-F3AECA81B6EE}"/>
              </a:ext>
            </a:extLst>
          </p:cNvPr>
          <p:cNvSpPr/>
          <p:nvPr/>
        </p:nvSpPr>
        <p:spPr>
          <a:xfrm>
            <a:off x="7357014" y="3896813"/>
            <a:ext cx="996417" cy="91825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1324080" cy="461665"/>
          </a:xfrm>
        </p:spPr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aphicFrame>
        <p:nvGraphicFramePr>
          <p:cNvPr id="9" name="Table Placeholder 5">
            <a:extLst>
              <a:ext uri="{FF2B5EF4-FFF2-40B4-BE49-F238E27FC236}">
                <a16:creationId xmlns:a16="http://schemas.microsoft.com/office/drawing/2014/main" xmlns="" id="{E22F5A09-B7CE-4E9E-B474-868AA682A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693548"/>
              </p:ext>
            </p:extLst>
          </p:nvPr>
        </p:nvGraphicFramePr>
        <p:xfrm>
          <a:off x="395289" y="1275606"/>
          <a:ext cx="8353176" cy="2266466"/>
        </p:xfrm>
        <a:graphic>
          <a:graphicData uri="http://schemas.openxmlformats.org/drawingml/2006/table">
            <a:tbl>
              <a:tblPr firstRow="1" lastCol="1" bandRow="1" bandCol="1">
                <a:tableStyleId>{5A111915-BE36-4E01-A7E5-04B1672EAD32}</a:tableStyleId>
              </a:tblPr>
              <a:tblGrid>
                <a:gridCol w="22729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7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xmlns="" val="1301306234"/>
                    </a:ext>
                  </a:extLst>
                </a:gridCol>
              </a:tblGrid>
              <a:tr h="312116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spc="0" dirty="0" smtClean="0"/>
                        <a:t>Title</a:t>
                      </a:r>
                      <a:endParaRPr lang="en-JM" altLang="ko-KR" sz="1400" b="1" spc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spc="0" dirty="0" smtClean="0"/>
                        <a:t>Operations</a:t>
                      </a:r>
                      <a:endParaRPr lang="en-JM" altLang="ko-KR" sz="1400" b="1" spc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spc="0" dirty="0" smtClean="0"/>
                        <a:t>Maintenance</a:t>
                      </a:r>
                      <a:endParaRPr lang="en-JM" altLang="ko-KR" sz="1400" b="1" spc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spc="0" dirty="0" smtClean="0"/>
                        <a:t>Safety</a:t>
                      </a:r>
                      <a:endParaRPr lang="en-JM" altLang="ko-KR" sz="1400" b="1" spc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spc="0" dirty="0" smtClean="0"/>
                        <a:t>Documentation</a:t>
                      </a:r>
                      <a:endParaRPr lang="en-JM" altLang="ko-KR" sz="1400" b="1" spc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kern="1200" dirty="0" smtClean="0"/>
                        <a:t>Safety and Regulations</a:t>
                      </a:r>
                      <a:endParaRPr lang="en-JM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 smtClean="0"/>
                        <a:t>General Port Operations</a:t>
                      </a:r>
                      <a:endParaRPr lang="en-JM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kern="1200" dirty="0" smtClean="0"/>
                        <a:t>Equipment operations</a:t>
                      </a:r>
                      <a:endParaRPr lang="en-JM" altLang="ko-KR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kern="1200" dirty="0" smtClean="0">
                          <a:effectLst/>
                        </a:rPr>
                        <a:t>X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X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 smtClean="0"/>
                        <a:t>Transferring Containers</a:t>
                      </a:r>
                      <a:endParaRPr lang="en-JM" altLang="ko-KR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500" kern="1200" dirty="0" smtClean="0">
                          <a:effectLst/>
                        </a:rPr>
                        <a:t>X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kern="1200" dirty="0" smtClean="0">
                          <a:effectLst/>
                        </a:rPr>
                        <a:t>X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 smtClean="0"/>
                        <a:t>System and procedures</a:t>
                      </a:r>
                      <a:endParaRPr lang="en-JM" altLang="ko-KR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5167939"/>
                  </a:ext>
                </a:extLst>
              </a:tr>
              <a:tr h="326862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 smtClean="0"/>
                        <a:t>Maintenance</a:t>
                      </a:r>
                      <a:endParaRPr lang="en-JM" altLang="ko-KR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500" kern="1200" dirty="0" smtClean="0">
                          <a:effectLst/>
                        </a:rPr>
                        <a:t>X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 smtClean="0">
                          <a:effectLst/>
                        </a:rPr>
                        <a:t>✔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500" kern="1200" dirty="0" smtClean="0">
                          <a:effectLst/>
                        </a:rPr>
                        <a:t>X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500" kern="1200" dirty="0" smtClean="0">
                          <a:effectLst/>
                        </a:rPr>
                        <a:t>X</a:t>
                      </a:r>
                      <a:endParaRPr lang="en-JM" altLang="ko-KR" sz="15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93190341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74BED088-EE79-4E79-A2C0-5DB141F8BDD8}"/>
              </a:ext>
            </a:extLst>
          </p:cNvPr>
          <p:cNvGrpSpPr/>
          <p:nvPr/>
        </p:nvGrpSpPr>
        <p:grpSpPr>
          <a:xfrm flipH="1">
            <a:off x="284207" y="828392"/>
            <a:ext cx="2448272" cy="475860"/>
            <a:chOff x="1991588" y="2017033"/>
            <a:chExt cx="2448272" cy="376914"/>
          </a:xfrm>
        </p:grpSpPr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xmlns="" id="{B8353E25-C2AA-4908-8F46-BF576869C36F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xmlns="" id="{AB54C5C1-B8DE-466A-8430-34E5E941AADD}"/>
                </a:ext>
              </a:extLst>
            </p:cNvPr>
            <p:cNvSpPr/>
            <p:nvPr/>
          </p:nvSpPr>
          <p:spPr>
            <a:xfrm flipH="1">
              <a:off x="1991588" y="2017033"/>
              <a:ext cx="2448272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2BEE35F-CDAD-4A10-A26F-3E7A5C6BDAB6}"/>
              </a:ext>
            </a:extLst>
          </p:cNvPr>
          <p:cNvSpPr txBox="1"/>
          <p:nvPr/>
        </p:nvSpPr>
        <p:spPr>
          <a:xfrm>
            <a:off x="433208" y="846900"/>
            <a:ext cx="188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cs typeface="Arial" pitchFamily="34" charset="0"/>
              </a:rPr>
              <a:t>Training Schedule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1FA26BE6-B065-4B03-BBF6-DCDA42DC5B89}"/>
              </a:ext>
            </a:extLst>
          </p:cNvPr>
          <p:cNvCxnSpPr>
            <a:stCxn id="22" idx="1"/>
            <a:endCxn id="21" idx="6"/>
          </p:cNvCxnSpPr>
          <p:nvPr/>
        </p:nvCxnSpPr>
        <p:spPr>
          <a:xfrm flipH="1">
            <a:off x="1628226" y="3957469"/>
            <a:ext cx="1440160" cy="398471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63291D8F-E0EE-4CB7-A309-7DDCA6B92E61}"/>
              </a:ext>
            </a:extLst>
          </p:cNvPr>
          <p:cNvCxnSpPr>
            <a:stCxn id="24" idx="1"/>
            <a:endCxn id="21" idx="6"/>
          </p:cNvCxnSpPr>
          <p:nvPr/>
        </p:nvCxnSpPr>
        <p:spPr>
          <a:xfrm flipH="1">
            <a:off x="1628226" y="4331626"/>
            <a:ext cx="1440160" cy="24314"/>
          </a:xfrm>
          <a:prstGeom prst="straightConnector1">
            <a:avLst/>
          </a:prstGeom>
          <a:ln w="12700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60A8EA66-CDFD-4207-8925-43DDAE92C638}"/>
              </a:ext>
            </a:extLst>
          </p:cNvPr>
          <p:cNvCxnSpPr>
            <a:cxnSpLocks/>
            <a:endCxn id="21" idx="6"/>
          </p:cNvCxnSpPr>
          <p:nvPr/>
        </p:nvCxnSpPr>
        <p:spPr>
          <a:xfrm flipH="1" flipV="1">
            <a:off x="1628226" y="4355940"/>
            <a:ext cx="1453972" cy="299304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6424D92D-47FE-4E00-8CCD-C8A82F17D6C0}"/>
              </a:ext>
            </a:extLst>
          </p:cNvPr>
          <p:cNvCxnSpPr>
            <a:cxnSpLocks/>
          </p:cNvCxnSpPr>
          <p:nvPr/>
        </p:nvCxnSpPr>
        <p:spPr>
          <a:xfrm>
            <a:off x="6029170" y="3814382"/>
            <a:ext cx="1278350" cy="464116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838531BA-83FA-49E2-9D32-3EA7B3144AD5}"/>
              </a:ext>
            </a:extLst>
          </p:cNvPr>
          <p:cNvCxnSpPr>
            <a:cxnSpLocks/>
          </p:cNvCxnSpPr>
          <p:nvPr/>
        </p:nvCxnSpPr>
        <p:spPr>
          <a:xfrm>
            <a:off x="6029170" y="4272561"/>
            <a:ext cx="1278350" cy="5938"/>
          </a:xfrm>
          <a:prstGeom prst="straightConnector1">
            <a:avLst/>
          </a:prstGeom>
          <a:ln w="12700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65FCD583-1B1A-445E-B6FF-399120B49816}"/>
              </a:ext>
            </a:extLst>
          </p:cNvPr>
          <p:cNvCxnSpPr>
            <a:cxnSpLocks/>
          </p:cNvCxnSpPr>
          <p:nvPr/>
        </p:nvCxnSpPr>
        <p:spPr>
          <a:xfrm flipV="1">
            <a:off x="6029170" y="4278499"/>
            <a:ext cx="1278350" cy="452242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C0DD7633-F0D6-4DB9-B8C2-F3AECA81B6EE}"/>
              </a:ext>
            </a:extLst>
          </p:cNvPr>
          <p:cNvSpPr/>
          <p:nvPr/>
        </p:nvSpPr>
        <p:spPr>
          <a:xfrm>
            <a:off x="595711" y="3896813"/>
            <a:ext cx="1032515" cy="91825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700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0E2D564-BF25-4FD1-ABE3-DEA26D79E823}"/>
              </a:ext>
            </a:extLst>
          </p:cNvPr>
          <p:cNvSpPr txBox="1"/>
          <p:nvPr/>
        </p:nvSpPr>
        <p:spPr>
          <a:xfrm>
            <a:off x="3068386" y="3795886"/>
            <a:ext cx="2960784" cy="3231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en-US" dirty="0" smtClean="0"/>
              <a:t>Safety </a:t>
            </a:r>
            <a:r>
              <a:rPr lang="en-US" dirty="0"/>
              <a:t>M</a:t>
            </a:r>
            <a:r>
              <a:rPr lang="en-US" dirty="0" smtClean="0"/>
              <a:t>anagement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B36699D-E6B5-414D-8A81-E0AE1D462D7B}"/>
              </a:ext>
            </a:extLst>
          </p:cNvPr>
          <p:cNvSpPr txBox="1"/>
          <p:nvPr/>
        </p:nvSpPr>
        <p:spPr>
          <a:xfrm>
            <a:off x="3068386" y="4539067"/>
            <a:ext cx="2960784" cy="3231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en-US" dirty="0"/>
              <a:t>Physical distribution </a:t>
            </a:r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6F00987-42BC-48A5-85F5-DC83C8744767}"/>
              </a:ext>
            </a:extLst>
          </p:cNvPr>
          <p:cNvSpPr txBox="1"/>
          <p:nvPr/>
        </p:nvSpPr>
        <p:spPr>
          <a:xfrm>
            <a:off x="3068386" y="4193126"/>
            <a:ext cx="2960784" cy="2769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 fontAlgn="base"/>
            <a:r>
              <a:rPr lang="en-US" sz="1200" dirty="0">
                <a:solidFill>
                  <a:schemeClr val="lt1"/>
                </a:solidFill>
              </a:rPr>
              <a:t>Preparation for emergency situations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84D7BF3-3559-494B-873C-02BD784A60FF}"/>
              </a:ext>
            </a:extLst>
          </p:cNvPr>
          <p:cNvSpPr txBox="1"/>
          <p:nvPr/>
        </p:nvSpPr>
        <p:spPr>
          <a:xfrm>
            <a:off x="539552" y="4193125"/>
            <a:ext cx="1144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Operations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931329D-2105-4599-ACBC-75FFF7976701}"/>
              </a:ext>
            </a:extLst>
          </p:cNvPr>
          <p:cNvSpPr txBox="1"/>
          <p:nvPr/>
        </p:nvSpPr>
        <p:spPr>
          <a:xfrm>
            <a:off x="7334990" y="4177067"/>
            <a:ext cx="1021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Safety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30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https://www.universalcargo.com/wp-content/uploads/container-ship-import-export-business-logistic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15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3708961" y="0"/>
            <a:ext cx="5435039" cy="5143500"/>
            <a:chOff x="3708961" y="0"/>
            <a:chExt cx="5435039" cy="5143500"/>
          </a:xfrm>
        </p:grpSpPr>
        <p:sp>
          <p:nvSpPr>
            <p:cNvPr id="21" name="자유형 20"/>
            <p:cNvSpPr>
              <a:spLocks/>
            </p:cNvSpPr>
            <p:nvPr/>
          </p:nvSpPr>
          <p:spPr bwMode="auto">
            <a:xfrm flipV="1">
              <a:off x="3708961" y="0"/>
              <a:ext cx="5435039" cy="5143500"/>
            </a:xfrm>
            <a:custGeom>
              <a:avLst/>
              <a:gdLst>
                <a:gd name="connsiteX0" fmla="*/ 2541155 w 5435039"/>
                <a:gd name="connsiteY0" fmla="*/ 5143500 h 5143500"/>
                <a:gd name="connsiteX1" fmla="*/ 4844402 w 5435039"/>
                <a:gd name="connsiteY1" fmla="*/ 5143500 h 5143500"/>
                <a:gd name="connsiteX2" fmla="*/ 4926592 w 5435039"/>
                <a:gd name="connsiteY2" fmla="*/ 5062280 h 5143500"/>
                <a:gd name="connsiteX3" fmla="*/ 5355019 w 5435039"/>
                <a:gd name="connsiteY3" fmla="*/ 4638904 h 5143500"/>
                <a:gd name="connsiteX4" fmla="*/ 5435039 w 5435039"/>
                <a:gd name="connsiteY4" fmla="*/ 4559828 h 5143500"/>
                <a:gd name="connsiteX5" fmla="*/ 5435039 w 5435039"/>
                <a:gd name="connsiteY5" fmla="*/ 0 h 5143500"/>
                <a:gd name="connsiteX6" fmla="*/ 1189947 w 5435039"/>
                <a:gd name="connsiteY6" fmla="*/ 0 h 5143500"/>
                <a:gd name="connsiteX7" fmla="*/ 1168283 w 5435039"/>
                <a:gd name="connsiteY7" fmla="*/ 21395 h 5143500"/>
                <a:gd name="connsiteX8" fmla="*/ 90227 w 5435039"/>
                <a:gd name="connsiteY8" fmla="*/ 1086060 h 5143500"/>
                <a:gd name="connsiteX9" fmla="*/ 10029 w 5435039"/>
                <a:gd name="connsiteY9" fmla="*/ 1383886 h 5143500"/>
                <a:gd name="connsiteX10" fmla="*/ 832624 w 5435039"/>
                <a:gd name="connsiteY10" fmla="*/ 4517936 h 5143500"/>
                <a:gd name="connsiteX11" fmla="*/ 1050302 w 5435039"/>
                <a:gd name="connsiteY11" fmla="*/ 4735579 h 5143500"/>
                <a:gd name="connsiteX12" fmla="*/ 2498247 w 5435039"/>
                <a:gd name="connsiteY12" fmla="*/ 513176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5039" h="5143500">
                  <a:moveTo>
                    <a:pt x="2541155" y="5143500"/>
                  </a:moveTo>
                  <a:lnTo>
                    <a:pt x="4844402" y="5143500"/>
                  </a:lnTo>
                  <a:lnTo>
                    <a:pt x="4926592" y="5062280"/>
                  </a:lnTo>
                  <a:cubicBezTo>
                    <a:pt x="5099858" y="4891057"/>
                    <a:pt x="5240637" y="4751938"/>
                    <a:pt x="5355019" y="4638904"/>
                  </a:cubicBezTo>
                  <a:lnTo>
                    <a:pt x="5435039" y="4559828"/>
                  </a:lnTo>
                  <a:lnTo>
                    <a:pt x="5435039" y="0"/>
                  </a:lnTo>
                  <a:lnTo>
                    <a:pt x="1189947" y="0"/>
                  </a:lnTo>
                  <a:lnTo>
                    <a:pt x="1168283" y="21395"/>
                  </a:lnTo>
                  <a:cubicBezTo>
                    <a:pt x="90227" y="1086060"/>
                    <a:pt x="90227" y="1086060"/>
                    <a:pt x="90227" y="1086060"/>
                  </a:cubicBezTo>
                  <a:cubicBezTo>
                    <a:pt x="12321" y="1163953"/>
                    <a:pt x="-17467" y="1278501"/>
                    <a:pt x="10029" y="1383886"/>
                  </a:cubicBezTo>
                  <a:cubicBezTo>
                    <a:pt x="832624" y="4517936"/>
                    <a:pt x="832624" y="4517936"/>
                    <a:pt x="832624" y="4517936"/>
                  </a:cubicBezTo>
                  <a:cubicBezTo>
                    <a:pt x="860120" y="4623321"/>
                    <a:pt x="942608" y="4708087"/>
                    <a:pt x="1050302" y="4735579"/>
                  </a:cubicBezTo>
                  <a:cubicBezTo>
                    <a:pt x="1635885" y="4895804"/>
                    <a:pt x="2111671" y="5025986"/>
                    <a:pt x="2498247" y="5131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ko-KR" altLang="en-US" dirty="0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auto">
            <a:xfrm flipV="1">
              <a:off x="3819785" y="1"/>
              <a:ext cx="5324215" cy="5143499"/>
            </a:xfrm>
            <a:custGeom>
              <a:avLst/>
              <a:gdLst>
                <a:gd name="connsiteX0" fmla="*/ 4097823 w 5324215"/>
                <a:gd name="connsiteY0" fmla="*/ 5143499 h 5143499"/>
                <a:gd name="connsiteX1" fmla="*/ 4158381 w 5324215"/>
                <a:gd name="connsiteY1" fmla="*/ 5143499 h 5143499"/>
                <a:gd name="connsiteX2" fmla="*/ 4356044 w 5324215"/>
                <a:gd name="connsiteY2" fmla="*/ 5001301 h 5143499"/>
                <a:gd name="connsiteX3" fmla="*/ 5200266 w 5324215"/>
                <a:gd name="connsiteY3" fmla="*/ 4393970 h 5143499"/>
                <a:gd name="connsiteX4" fmla="*/ 5324215 w 5324215"/>
                <a:gd name="connsiteY4" fmla="*/ 4304802 h 5143499"/>
                <a:gd name="connsiteX5" fmla="*/ 5324215 w 5324215"/>
                <a:gd name="connsiteY5" fmla="*/ 4260627 h 5143499"/>
                <a:gd name="connsiteX6" fmla="*/ 2409881 w 5324215"/>
                <a:gd name="connsiteY6" fmla="*/ 5143499 h 5143499"/>
                <a:gd name="connsiteX7" fmla="*/ 2496461 w 5324215"/>
                <a:gd name="connsiteY7" fmla="*/ 5143499 h 5143499"/>
                <a:gd name="connsiteX8" fmla="*/ 2401965 w 5324215"/>
                <a:gd name="connsiteY8" fmla="*/ 5100952 h 5143499"/>
                <a:gd name="connsiteX9" fmla="*/ 508875 w 5324215"/>
                <a:gd name="connsiteY9" fmla="*/ 4248577 h 5143499"/>
                <a:gd name="connsiteX10" fmla="*/ 346445 w 5324215"/>
                <a:gd name="connsiteY10" fmla="*/ 4023914 h 5143499"/>
                <a:gd name="connsiteX11" fmla="*/ 37161 w 5324215"/>
                <a:gd name="connsiteY11" fmla="*/ 938691 h 5143499"/>
                <a:gd name="connsiteX12" fmla="*/ 150639 w 5324215"/>
                <a:gd name="connsiteY12" fmla="*/ 687335 h 5143499"/>
                <a:gd name="connsiteX13" fmla="*/ 1105193 w 5324215"/>
                <a:gd name="connsiteY13" fmla="*/ 0 h 5143499"/>
                <a:gd name="connsiteX14" fmla="*/ 1045116 w 5324215"/>
                <a:gd name="connsiteY14" fmla="*/ 0 h 5143499"/>
                <a:gd name="connsiteX15" fmla="*/ 130613 w 5324215"/>
                <a:gd name="connsiteY15" fmla="*/ 658418 h 5143499"/>
                <a:gd name="connsiteX16" fmla="*/ 1560 w 5324215"/>
                <a:gd name="connsiteY16" fmla="*/ 943140 h 5143499"/>
                <a:gd name="connsiteX17" fmla="*/ 310844 w 5324215"/>
                <a:gd name="connsiteY17" fmla="*/ 4026138 h 5143499"/>
                <a:gd name="connsiteX18" fmla="*/ 493300 w 5324215"/>
                <a:gd name="connsiteY18" fmla="*/ 4279719 h 5143499"/>
                <a:gd name="connsiteX19" fmla="*/ 2402380 w 5324215"/>
                <a:gd name="connsiteY19" fmla="*/ 5140118 h 514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24215" h="5143499">
                  <a:moveTo>
                    <a:pt x="4097823" y="5143499"/>
                  </a:moveTo>
                  <a:lnTo>
                    <a:pt x="4158381" y="5143499"/>
                  </a:lnTo>
                  <a:lnTo>
                    <a:pt x="4356044" y="5001301"/>
                  </a:lnTo>
                  <a:cubicBezTo>
                    <a:pt x="4709981" y="4746679"/>
                    <a:pt x="4985614" y="4548390"/>
                    <a:pt x="5200266" y="4393970"/>
                  </a:cubicBezTo>
                  <a:lnTo>
                    <a:pt x="5324215" y="4304802"/>
                  </a:lnTo>
                  <a:lnTo>
                    <a:pt x="5324215" y="4260627"/>
                  </a:lnTo>
                  <a:close/>
                  <a:moveTo>
                    <a:pt x="2409881" y="5143499"/>
                  </a:moveTo>
                  <a:lnTo>
                    <a:pt x="2496461" y="5143499"/>
                  </a:lnTo>
                  <a:lnTo>
                    <a:pt x="2401965" y="5100952"/>
                  </a:lnTo>
                  <a:cubicBezTo>
                    <a:pt x="508875" y="4248577"/>
                    <a:pt x="508875" y="4248577"/>
                    <a:pt x="508875" y="4248577"/>
                  </a:cubicBezTo>
                  <a:cubicBezTo>
                    <a:pt x="419872" y="4206314"/>
                    <a:pt x="357570" y="4121787"/>
                    <a:pt x="346445" y="4023914"/>
                  </a:cubicBezTo>
                  <a:cubicBezTo>
                    <a:pt x="37161" y="938691"/>
                    <a:pt x="37161" y="938691"/>
                    <a:pt x="37161" y="938691"/>
                  </a:cubicBezTo>
                  <a:cubicBezTo>
                    <a:pt x="28260" y="840818"/>
                    <a:pt x="70537" y="745169"/>
                    <a:pt x="150639" y="687335"/>
                  </a:cubicBezTo>
                  <a:cubicBezTo>
                    <a:pt x="1105193" y="0"/>
                    <a:pt x="1105193" y="0"/>
                    <a:pt x="1105193" y="0"/>
                  </a:cubicBezTo>
                  <a:cubicBezTo>
                    <a:pt x="1045116" y="0"/>
                    <a:pt x="1045116" y="0"/>
                    <a:pt x="1045116" y="0"/>
                  </a:cubicBezTo>
                  <a:cubicBezTo>
                    <a:pt x="130613" y="658418"/>
                    <a:pt x="130613" y="658418"/>
                    <a:pt x="130613" y="658418"/>
                  </a:cubicBezTo>
                  <a:cubicBezTo>
                    <a:pt x="39386" y="722926"/>
                    <a:pt x="-9566" y="831921"/>
                    <a:pt x="1560" y="943140"/>
                  </a:cubicBezTo>
                  <a:cubicBezTo>
                    <a:pt x="310844" y="4026138"/>
                    <a:pt x="310844" y="4026138"/>
                    <a:pt x="310844" y="4026138"/>
                  </a:cubicBezTo>
                  <a:cubicBezTo>
                    <a:pt x="321969" y="4137358"/>
                    <a:pt x="393172" y="4235231"/>
                    <a:pt x="493300" y="4279719"/>
                  </a:cubicBezTo>
                  <a:cubicBezTo>
                    <a:pt x="1377069" y="4678023"/>
                    <a:pt x="1984661" y="4951857"/>
                    <a:pt x="2402380" y="5140118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82D9B7"/>
                </a:gs>
                <a:gs pos="92000">
                  <a:srgbClr val="17B9E7"/>
                </a:gs>
              </a:gsLst>
              <a:lin ang="14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5596572" y="2233196"/>
            <a:ext cx="2208938" cy="677108"/>
          </a:xfrm>
        </p:spPr>
        <p:txBody>
          <a:bodyPr/>
          <a:lstStyle/>
          <a:p>
            <a:r>
              <a:rPr lang="en-US" altLang="ko-KR" sz="4400" dirty="0" smtClean="0">
                <a:gradFill flip="none" rotWithShape="1">
                  <a:gsLst>
                    <a:gs pos="22000">
                      <a:schemeClr val="bg2">
                        <a:lumMod val="25000"/>
                      </a:schemeClr>
                    </a:gs>
                    <a:gs pos="98000">
                      <a:schemeClr val="bg2">
                        <a:lumMod val="50000"/>
                      </a:schemeClr>
                    </a:gs>
                    <a:gs pos="56000">
                      <a:srgbClr val="82D9B7"/>
                    </a:gs>
                  </a:gsLst>
                  <a:lin ang="10800000" scaled="1"/>
                  <a:tileRect/>
                </a:gradFill>
              </a:rPr>
              <a:t>Statistics</a:t>
            </a:r>
            <a:endParaRPr lang="en-US" altLang="ko-KR" sz="4400" dirty="0">
              <a:gradFill flip="none" rotWithShape="1">
                <a:gsLst>
                  <a:gs pos="22000">
                    <a:schemeClr val="bg2">
                      <a:lumMod val="25000"/>
                    </a:schemeClr>
                  </a:gs>
                  <a:gs pos="98000">
                    <a:schemeClr val="bg2">
                      <a:lumMod val="50000"/>
                    </a:schemeClr>
                  </a:gs>
                  <a:gs pos="56000">
                    <a:srgbClr val="82D9B7"/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25" name="Freeform 64"/>
          <p:cNvSpPr>
            <a:spLocks noEditPoints="1"/>
          </p:cNvSpPr>
          <p:nvPr/>
        </p:nvSpPr>
        <p:spPr bwMode="auto">
          <a:xfrm>
            <a:off x="5148064" y="1204144"/>
            <a:ext cx="448508" cy="373311"/>
          </a:xfrm>
          <a:custGeom>
            <a:avLst/>
            <a:gdLst>
              <a:gd name="T0" fmla="*/ 265112 w 77"/>
              <a:gd name="T1" fmla="*/ 175841 h 64"/>
              <a:gd name="T2" fmla="*/ 258226 w 77"/>
              <a:gd name="T3" fmla="*/ 189632 h 64"/>
              <a:gd name="T4" fmla="*/ 203138 w 77"/>
              <a:gd name="T5" fmla="*/ 217215 h 64"/>
              <a:gd name="T6" fmla="*/ 196252 w 77"/>
              <a:gd name="T7" fmla="*/ 220663 h 64"/>
              <a:gd name="T8" fmla="*/ 189366 w 77"/>
              <a:gd name="T9" fmla="*/ 217215 h 64"/>
              <a:gd name="T10" fmla="*/ 134278 w 77"/>
              <a:gd name="T11" fmla="*/ 189632 h 64"/>
              <a:gd name="T12" fmla="*/ 134278 w 77"/>
              <a:gd name="T13" fmla="*/ 189632 h 64"/>
              <a:gd name="T14" fmla="*/ 130834 w 77"/>
              <a:gd name="T15" fmla="*/ 189632 h 64"/>
              <a:gd name="T16" fmla="*/ 75746 w 77"/>
              <a:gd name="T17" fmla="*/ 217215 h 64"/>
              <a:gd name="T18" fmla="*/ 68860 w 77"/>
              <a:gd name="T19" fmla="*/ 220663 h 64"/>
              <a:gd name="T20" fmla="*/ 61974 w 77"/>
              <a:gd name="T21" fmla="*/ 217215 h 64"/>
              <a:gd name="T22" fmla="*/ 6886 w 77"/>
              <a:gd name="T23" fmla="*/ 189632 h 64"/>
              <a:gd name="T24" fmla="*/ 0 w 77"/>
              <a:gd name="T25" fmla="*/ 175841 h 64"/>
              <a:gd name="T26" fmla="*/ 0 w 77"/>
              <a:gd name="T27" fmla="*/ 127571 h 64"/>
              <a:gd name="T28" fmla="*/ 10329 w 77"/>
              <a:gd name="T29" fmla="*/ 110332 h 64"/>
              <a:gd name="T30" fmla="*/ 61974 w 77"/>
              <a:gd name="T31" fmla="*/ 89644 h 64"/>
              <a:gd name="T32" fmla="*/ 61974 w 77"/>
              <a:gd name="T33" fmla="*/ 37926 h 64"/>
              <a:gd name="T34" fmla="*/ 72303 w 77"/>
              <a:gd name="T35" fmla="*/ 24135 h 64"/>
              <a:gd name="T36" fmla="*/ 127391 w 77"/>
              <a:gd name="T37" fmla="*/ 0 h 64"/>
              <a:gd name="T38" fmla="*/ 134278 w 77"/>
              <a:gd name="T39" fmla="*/ 0 h 64"/>
              <a:gd name="T40" fmla="*/ 137721 w 77"/>
              <a:gd name="T41" fmla="*/ 0 h 64"/>
              <a:gd name="T42" fmla="*/ 192809 w 77"/>
              <a:gd name="T43" fmla="*/ 24135 h 64"/>
              <a:gd name="T44" fmla="*/ 203138 w 77"/>
              <a:gd name="T45" fmla="*/ 37926 h 64"/>
              <a:gd name="T46" fmla="*/ 203138 w 77"/>
              <a:gd name="T47" fmla="*/ 89644 h 64"/>
              <a:gd name="T48" fmla="*/ 258226 w 77"/>
              <a:gd name="T49" fmla="*/ 110332 h 64"/>
              <a:gd name="T50" fmla="*/ 265112 w 77"/>
              <a:gd name="T51" fmla="*/ 127571 h 64"/>
              <a:gd name="T52" fmla="*/ 265112 w 77"/>
              <a:gd name="T53" fmla="*/ 175841 h 64"/>
              <a:gd name="T54" fmla="*/ 120505 w 77"/>
              <a:gd name="T55" fmla="*/ 124123 h 64"/>
              <a:gd name="T56" fmla="*/ 68860 w 77"/>
              <a:gd name="T57" fmla="*/ 103436 h 64"/>
              <a:gd name="T58" fmla="*/ 20658 w 77"/>
              <a:gd name="T59" fmla="*/ 124123 h 64"/>
              <a:gd name="T60" fmla="*/ 68860 w 77"/>
              <a:gd name="T61" fmla="*/ 144810 h 64"/>
              <a:gd name="T62" fmla="*/ 120505 w 77"/>
              <a:gd name="T63" fmla="*/ 124123 h 64"/>
              <a:gd name="T64" fmla="*/ 123948 w 77"/>
              <a:gd name="T65" fmla="*/ 175841 h 64"/>
              <a:gd name="T66" fmla="*/ 123948 w 77"/>
              <a:gd name="T67" fmla="*/ 137914 h 64"/>
              <a:gd name="T68" fmla="*/ 79189 w 77"/>
              <a:gd name="T69" fmla="*/ 158602 h 64"/>
              <a:gd name="T70" fmla="*/ 79189 w 77"/>
              <a:gd name="T71" fmla="*/ 199976 h 64"/>
              <a:gd name="T72" fmla="*/ 123948 w 77"/>
              <a:gd name="T73" fmla="*/ 175841 h 64"/>
              <a:gd name="T74" fmla="*/ 185923 w 77"/>
              <a:gd name="T75" fmla="*/ 37926 h 64"/>
              <a:gd name="T76" fmla="*/ 134278 w 77"/>
              <a:gd name="T77" fmla="*/ 17239 h 64"/>
              <a:gd name="T78" fmla="*/ 79189 w 77"/>
              <a:gd name="T79" fmla="*/ 37926 h 64"/>
              <a:gd name="T80" fmla="*/ 134278 w 77"/>
              <a:gd name="T81" fmla="*/ 62061 h 64"/>
              <a:gd name="T82" fmla="*/ 185923 w 77"/>
              <a:gd name="T83" fmla="*/ 37926 h 64"/>
              <a:gd name="T84" fmla="*/ 189366 w 77"/>
              <a:gd name="T85" fmla="*/ 89644 h 64"/>
              <a:gd name="T86" fmla="*/ 189366 w 77"/>
              <a:gd name="T87" fmla="*/ 55166 h 64"/>
              <a:gd name="T88" fmla="*/ 141164 w 77"/>
              <a:gd name="T89" fmla="*/ 75853 h 64"/>
              <a:gd name="T90" fmla="*/ 141164 w 77"/>
              <a:gd name="T91" fmla="*/ 110332 h 64"/>
              <a:gd name="T92" fmla="*/ 189366 w 77"/>
              <a:gd name="T93" fmla="*/ 89644 h 64"/>
              <a:gd name="T94" fmla="*/ 244454 w 77"/>
              <a:gd name="T95" fmla="*/ 124123 h 64"/>
              <a:gd name="T96" fmla="*/ 196252 w 77"/>
              <a:gd name="T97" fmla="*/ 103436 h 64"/>
              <a:gd name="T98" fmla="*/ 144607 w 77"/>
              <a:gd name="T99" fmla="*/ 124123 h 64"/>
              <a:gd name="T100" fmla="*/ 196252 w 77"/>
              <a:gd name="T101" fmla="*/ 144810 h 64"/>
              <a:gd name="T102" fmla="*/ 244454 w 77"/>
              <a:gd name="T103" fmla="*/ 124123 h 64"/>
              <a:gd name="T104" fmla="*/ 251340 w 77"/>
              <a:gd name="T105" fmla="*/ 175841 h 64"/>
              <a:gd name="T106" fmla="*/ 251340 w 77"/>
              <a:gd name="T107" fmla="*/ 137914 h 64"/>
              <a:gd name="T108" fmla="*/ 203138 w 77"/>
              <a:gd name="T109" fmla="*/ 158602 h 64"/>
              <a:gd name="T110" fmla="*/ 203138 w 77"/>
              <a:gd name="T111" fmla="*/ 199976 h 64"/>
              <a:gd name="T112" fmla="*/ 251340 w 77"/>
              <a:gd name="T113" fmla="*/ 175841 h 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37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# </a:t>
            </a:r>
            <a:fld id="{B63491E7-24EC-4CC9-B657-6F0836241FC1}" type="slidenum">
              <a:rPr lang="ko-KR" altLang="en-US" smtClean="0">
                <a:solidFill>
                  <a:schemeClr val="bg1"/>
                </a:solidFill>
              </a:rPr>
              <a:pPr/>
              <a:t>25</a:t>
            </a:fld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5738"/>
            <a:ext cx="1508426" cy="46166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b="1" dirty="0" smtClean="0"/>
              <a:t>tatistics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9582"/>
            <a:ext cx="7992888" cy="3816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558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# </a:t>
            </a:r>
            <a:fld id="{B63491E7-24EC-4CC9-B657-6F0836241FC1}" type="slidenum">
              <a:rPr lang="ko-KR" altLang="en-US" smtClean="0">
                <a:solidFill>
                  <a:schemeClr val="bg1"/>
                </a:solidFill>
              </a:rPr>
              <a:pPr/>
              <a:t>26</a:t>
            </a:fld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5738"/>
            <a:ext cx="1508426" cy="46166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b="1" dirty="0" smtClean="0"/>
              <a:t>tatistics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40" y="996837"/>
            <a:ext cx="8314415" cy="3951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21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# </a:t>
            </a:r>
            <a:fld id="{B63491E7-24EC-4CC9-B657-6F0836241FC1}" type="slidenum">
              <a:rPr lang="ko-KR" altLang="en-US" smtClean="0">
                <a:solidFill>
                  <a:schemeClr val="bg1"/>
                </a:solidFill>
              </a:rPr>
              <a:pPr/>
              <a:t>27</a:t>
            </a:fld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5738"/>
            <a:ext cx="1508426" cy="46166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b="1" dirty="0" smtClean="0"/>
              <a:t>tatistics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41611" y="647403"/>
            <a:ext cx="4015523" cy="492443"/>
          </a:xfrm>
          <a:prstGeom prst="rect">
            <a:avLst/>
          </a:prstGeom>
          <a:noFill/>
          <a:extLst/>
        </p:spPr>
        <p:txBody>
          <a:bodyPr wrap="non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en-US" altLang="ko-KR" sz="3200" b="0" dirty="0" smtClean="0">
                <a:gradFill flip="none" rotWithShape="1">
                  <a:gsLst>
                    <a:gs pos="0">
                      <a:srgbClr val="F2B830"/>
                    </a:gs>
                    <a:gs pos="100000">
                      <a:srgbClr val="E7381B"/>
                    </a:gs>
                  </a:gsLst>
                  <a:lin ang="0" scaled="1"/>
                  <a:tileRect/>
                </a:gradFill>
                <a:effectLst/>
                <a:latin typeface="Impact" panose="020B0806030902050204" pitchFamily="34" charset="0"/>
                <a:ea typeface="+mn-ea"/>
              </a:rPr>
              <a:t>Truck Turn-around Time</a:t>
            </a:r>
            <a:endParaRPr lang="en-US" altLang="ko-KR" sz="3200" b="0" dirty="0">
              <a:gradFill flip="none" rotWithShape="1">
                <a:gsLst>
                  <a:gs pos="0">
                    <a:srgbClr val="F2B830"/>
                  </a:gs>
                  <a:gs pos="100000">
                    <a:srgbClr val="E7381B"/>
                  </a:gs>
                </a:gsLst>
                <a:lin ang="0" scaled="1"/>
                <a:tileRect/>
              </a:gradFill>
              <a:effectLst/>
              <a:latin typeface="Impact" panose="020B0806030902050204" pitchFamily="34" charset="0"/>
              <a:ea typeface="+mn-ea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01317" y="1109068"/>
            <a:ext cx="7915100" cy="430887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en-US" sz="1400" b="0" dirty="0">
                <a:solidFill>
                  <a:schemeClr val="tx1"/>
                </a:solidFill>
                <a:effectLst/>
              </a:rPr>
              <a:t>T</a:t>
            </a:r>
            <a:r>
              <a:rPr lang="en-US" altLang="en-US" sz="1400" b="0" dirty="0" smtClean="0">
                <a:solidFill>
                  <a:schemeClr val="tx1"/>
                </a:solidFill>
                <a:effectLst/>
              </a:rPr>
              <a:t>he </a:t>
            </a:r>
            <a:r>
              <a:rPr lang="en-US" altLang="en-US" sz="1400" b="0" dirty="0">
                <a:solidFill>
                  <a:schemeClr val="tx1"/>
                </a:solidFill>
                <a:effectLst/>
              </a:rPr>
              <a:t>amount of </a:t>
            </a:r>
            <a:r>
              <a:rPr lang="en-US" altLang="en-US" sz="1400" dirty="0">
                <a:solidFill>
                  <a:schemeClr val="tx1"/>
                </a:solidFill>
                <a:effectLst/>
              </a:rPr>
              <a:t>time</a:t>
            </a:r>
            <a:r>
              <a:rPr lang="en-US" altLang="en-US" sz="1400" b="0" dirty="0">
                <a:solidFill>
                  <a:schemeClr val="tx1"/>
                </a:solidFill>
                <a:effectLst/>
              </a:rPr>
              <a:t> taken to complete a process or fulfill a request. The concept thus overlaps with lead </a:t>
            </a:r>
            <a:r>
              <a:rPr lang="en-US" altLang="en-US" sz="1400" dirty="0">
                <a:solidFill>
                  <a:schemeClr val="tx1"/>
                </a:solidFill>
                <a:effectLst/>
              </a:rPr>
              <a:t>time</a:t>
            </a:r>
            <a:r>
              <a:rPr lang="en-US" altLang="en-US" sz="1400" b="0" dirty="0">
                <a:solidFill>
                  <a:schemeClr val="tx1"/>
                </a:solidFill>
                <a:effectLst/>
              </a:rPr>
              <a:t> and can be contrasted with cycle </a:t>
            </a:r>
            <a:r>
              <a:rPr lang="en-US" altLang="en-US" sz="1400" dirty="0">
                <a:solidFill>
                  <a:schemeClr val="tx1"/>
                </a:solidFill>
                <a:effectLst/>
              </a:rPr>
              <a:t>time</a:t>
            </a:r>
            <a:r>
              <a:rPr lang="en-US" altLang="en-US" sz="1400" b="0" dirty="0">
                <a:solidFill>
                  <a:schemeClr val="tx1"/>
                </a:solidFill>
                <a:effectLst/>
              </a:rPr>
              <a:t>.</a:t>
            </a:r>
            <a:endParaRPr lang="en-US" sz="1400" dirty="0">
              <a:solidFill>
                <a:schemeClr val="tx1"/>
              </a:solidFill>
              <a:latin typeface="Ink Free" panose="03080402000500000000" pitchFamily="66" charset="0"/>
              <a:ea typeface="Cambria" panose="02040503050406030204" pitchFamily="18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7253344"/>
              </p:ext>
            </p:extLst>
          </p:nvPr>
        </p:nvGraphicFramePr>
        <p:xfrm>
          <a:off x="611560" y="1601511"/>
          <a:ext cx="8136903" cy="334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78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https://www.universalcargo.com/wp-content/uploads/container-ship-import-export-business-logistic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538"/>
            <a:ext cx="9143999" cy="515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/>
        </p:nvGrpSpPr>
        <p:grpSpPr>
          <a:xfrm>
            <a:off x="3708961" y="0"/>
            <a:ext cx="5435039" cy="5143500"/>
            <a:chOff x="3708961" y="0"/>
            <a:chExt cx="5435039" cy="5143500"/>
          </a:xfrm>
        </p:grpSpPr>
        <p:sp>
          <p:nvSpPr>
            <p:cNvPr id="21" name="자유형 20"/>
            <p:cNvSpPr>
              <a:spLocks/>
            </p:cNvSpPr>
            <p:nvPr/>
          </p:nvSpPr>
          <p:spPr bwMode="auto">
            <a:xfrm flipV="1">
              <a:off x="3708961" y="0"/>
              <a:ext cx="5435039" cy="5143500"/>
            </a:xfrm>
            <a:custGeom>
              <a:avLst/>
              <a:gdLst>
                <a:gd name="connsiteX0" fmla="*/ 2541155 w 5435039"/>
                <a:gd name="connsiteY0" fmla="*/ 5143500 h 5143500"/>
                <a:gd name="connsiteX1" fmla="*/ 4844402 w 5435039"/>
                <a:gd name="connsiteY1" fmla="*/ 5143500 h 5143500"/>
                <a:gd name="connsiteX2" fmla="*/ 4926592 w 5435039"/>
                <a:gd name="connsiteY2" fmla="*/ 5062280 h 5143500"/>
                <a:gd name="connsiteX3" fmla="*/ 5355019 w 5435039"/>
                <a:gd name="connsiteY3" fmla="*/ 4638904 h 5143500"/>
                <a:gd name="connsiteX4" fmla="*/ 5435039 w 5435039"/>
                <a:gd name="connsiteY4" fmla="*/ 4559828 h 5143500"/>
                <a:gd name="connsiteX5" fmla="*/ 5435039 w 5435039"/>
                <a:gd name="connsiteY5" fmla="*/ 0 h 5143500"/>
                <a:gd name="connsiteX6" fmla="*/ 1189947 w 5435039"/>
                <a:gd name="connsiteY6" fmla="*/ 0 h 5143500"/>
                <a:gd name="connsiteX7" fmla="*/ 1168283 w 5435039"/>
                <a:gd name="connsiteY7" fmla="*/ 21395 h 5143500"/>
                <a:gd name="connsiteX8" fmla="*/ 90227 w 5435039"/>
                <a:gd name="connsiteY8" fmla="*/ 1086060 h 5143500"/>
                <a:gd name="connsiteX9" fmla="*/ 10029 w 5435039"/>
                <a:gd name="connsiteY9" fmla="*/ 1383886 h 5143500"/>
                <a:gd name="connsiteX10" fmla="*/ 832624 w 5435039"/>
                <a:gd name="connsiteY10" fmla="*/ 4517936 h 5143500"/>
                <a:gd name="connsiteX11" fmla="*/ 1050302 w 5435039"/>
                <a:gd name="connsiteY11" fmla="*/ 4735579 h 5143500"/>
                <a:gd name="connsiteX12" fmla="*/ 2498247 w 5435039"/>
                <a:gd name="connsiteY12" fmla="*/ 513176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5039" h="5143500">
                  <a:moveTo>
                    <a:pt x="2541155" y="5143500"/>
                  </a:moveTo>
                  <a:lnTo>
                    <a:pt x="4844402" y="5143500"/>
                  </a:lnTo>
                  <a:lnTo>
                    <a:pt x="4926592" y="5062280"/>
                  </a:lnTo>
                  <a:cubicBezTo>
                    <a:pt x="5099858" y="4891057"/>
                    <a:pt x="5240637" y="4751938"/>
                    <a:pt x="5355019" y="4638904"/>
                  </a:cubicBezTo>
                  <a:lnTo>
                    <a:pt x="5435039" y="4559828"/>
                  </a:lnTo>
                  <a:lnTo>
                    <a:pt x="5435039" y="0"/>
                  </a:lnTo>
                  <a:lnTo>
                    <a:pt x="1189947" y="0"/>
                  </a:lnTo>
                  <a:lnTo>
                    <a:pt x="1168283" y="21395"/>
                  </a:lnTo>
                  <a:cubicBezTo>
                    <a:pt x="90227" y="1086060"/>
                    <a:pt x="90227" y="1086060"/>
                    <a:pt x="90227" y="1086060"/>
                  </a:cubicBezTo>
                  <a:cubicBezTo>
                    <a:pt x="12321" y="1163953"/>
                    <a:pt x="-17467" y="1278501"/>
                    <a:pt x="10029" y="1383886"/>
                  </a:cubicBezTo>
                  <a:cubicBezTo>
                    <a:pt x="832624" y="4517936"/>
                    <a:pt x="832624" y="4517936"/>
                    <a:pt x="832624" y="4517936"/>
                  </a:cubicBezTo>
                  <a:cubicBezTo>
                    <a:pt x="860120" y="4623321"/>
                    <a:pt x="942608" y="4708087"/>
                    <a:pt x="1050302" y="4735579"/>
                  </a:cubicBezTo>
                  <a:cubicBezTo>
                    <a:pt x="1635885" y="4895804"/>
                    <a:pt x="2111671" y="5025986"/>
                    <a:pt x="2498247" y="5131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ko-KR" altLang="en-US" dirty="0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auto">
            <a:xfrm flipV="1">
              <a:off x="3819785" y="1"/>
              <a:ext cx="5324215" cy="5143499"/>
            </a:xfrm>
            <a:custGeom>
              <a:avLst/>
              <a:gdLst>
                <a:gd name="connsiteX0" fmla="*/ 4097823 w 5324215"/>
                <a:gd name="connsiteY0" fmla="*/ 5143499 h 5143499"/>
                <a:gd name="connsiteX1" fmla="*/ 4158381 w 5324215"/>
                <a:gd name="connsiteY1" fmla="*/ 5143499 h 5143499"/>
                <a:gd name="connsiteX2" fmla="*/ 4356044 w 5324215"/>
                <a:gd name="connsiteY2" fmla="*/ 5001301 h 5143499"/>
                <a:gd name="connsiteX3" fmla="*/ 5200266 w 5324215"/>
                <a:gd name="connsiteY3" fmla="*/ 4393970 h 5143499"/>
                <a:gd name="connsiteX4" fmla="*/ 5324215 w 5324215"/>
                <a:gd name="connsiteY4" fmla="*/ 4304802 h 5143499"/>
                <a:gd name="connsiteX5" fmla="*/ 5324215 w 5324215"/>
                <a:gd name="connsiteY5" fmla="*/ 4260627 h 5143499"/>
                <a:gd name="connsiteX6" fmla="*/ 2409881 w 5324215"/>
                <a:gd name="connsiteY6" fmla="*/ 5143499 h 5143499"/>
                <a:gd name="connsiteX7" fmla="*/ 2496461 w 5324215"/>
                <a:gd name="connsiteY7" fmla="*/ 5143499 h 5143499"/>
                <a:gd name="connsiteX8" fmla="*/ 2401965 w 5324215"/>
                <a:gd name="connsiteY8" fmla="*/ 5100952 h 5143499"/>
                <a:gd name="connsiteX9" fmla="*/ 508875 w 5324215"/>
                <a:gd name="connsiteY9" fmla="*/ 4248577 h 5143499"/>
                <a:gd name="connsiteX10" fmla="*/ 346445 w 5324215"/>
                <a:gd name="connsiteY10" fmla="*/ 4023914 h 5143499"/>
                <a:gd name="connsiteX11" fmla="*/ 37161 w 5324215"/>
                <a:gd name="connsiteY11" fmla="*/ 938691 h 5143499"/>
                <a:gd name="connsiteX12" fmla="*/ 150639 w 5324215"/>
                <a:gd name="connsiteY12" fmla="*/ 687335 h 5143499"/>
                <a:gd name="connsiteX13" fmla="*/ 1105193 w 5324215"/>
                <a:gd name="connsiteY13" fmla="*/ 0 h 5143499"/>
                <a:gd name="connsiteX14" fmla="*/ 1045116 w 5324215"/>
                <a:gd name="connsiteY14" fmla="*/ 0 h 5143499"/>
                <a:gd name="connsiteX15" fmla="*/ 130613 w 5324215"/>
                <a:gd name="connsiteY15" fmla="*/ 658418 h 5143499"/>
                <a:gd name="connsiteX16" fmla="*/ 1560 w 5324215"/>
                <a:gd name="connsiteY16" fmla="*/ 943140 h 5143499"/>
                <a:gd name="connsiteX17" fmla="*/ 310844 w 5324215"/>
                <a:gd name="connsiteY17" fmla="*/ 4026138 h 5143499"/>
                <a:gd name="connsiteX18" fmla="*/ 493300 w 5324215"/>
                <a:gd name="connsiteY18" fmla="*/ 4279719 h 5143499"/>
                <a:gd name="connsiteX19" fmla="*/ 2402380 w 5324215"/>
                <a:gd name="connsiteY19" fmla="*/ 5140118 h 514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24215" h="5143499">
                  <a:moveTo>
                    <a:pt x="4097823" y="5143499"/>
                  </a:moveTo>
                  <a:lnTo>
                    <a:pt x="4158381" y="5143499"/>
                  </a:lnTo>
                  <a:lnTo>
                    <a:pt x="4356044" y="5001301"/>
                  </a:lnTo>
                  <a:cubicBezTo>
                    <a:pt x="4709981" y="4746679"/>
                    <a:pt x="4985614" y="4548390"/>
                    <a:pt x="5200266" y="4393970"/>
                  </a:cubicBezTo>
                  <a:lnTo>
                    <a:pt x="5324215" y="4304802"/>
                  </a:lnTo>
                  <a:lnTo>
                    <a:pt x="5324215" y="4260627"/>
                  </a:lnTo>
                  <a:close/>
                  <a:moveTo>
                    <a:pt x="2409881" y="5143499"/>
                  </a:moveTo>
                  <a:lnTo>
                    <a:pt x="2496461" y="5143499"/>
                  </a:lnTo>
                  <a:lnTo>
                    <a:pt x="2401965" y="5100952"/>
                  </a:lnTo>
                  <a:cubicBezTo>
                    <a:pt x="508875" y="4248577"/>
                    <a:pt x="508875" y="4248577"/>
                    <a:pt x="508875" y="4248577"/>
                  </a:cubicBezTo>
                  <a:cubicBezTo>
                    <a:pt x="419872" y="4206314"/>
                    <a:pt x="357570" y="4121787"/>
                    <a:pt x="346445" y="4023914"/>
                  </a:cubicBezTo>
                  <a:cubicBezTo>
                    <a:pt x="37161" y="938691"/>
                    <a:pt x="37161" y="938691"/>
                    <a:pt x="37161" y="938691"/>
                  </a:cubicBezTo>
                  <a:cubicBezTo>
                    <a:pt x="28260" y="840818"/>
                    <a:pt x="70537" y="745169"/>
                    <a:pt x="150639" y="687335"/>
                  </a:cubicBezTo>
                  <a:cubicBezTo>
                    <a:pt x="1105193" y="0"/>
                    <a:pt x="1105193" y="0"/>
                    <a:pt x="1105193" y="0"/>
                  </a:cubicBezTo>
                  <a:cubicBezTo>
                    <a:pt x="1045116" y="0"/>
                    <a:pt x="1045116" y="0"/>
                    <a:pt x="1045116" y="0"/>
                  </a:cubicBezTo>
                  <a:cubicBezTo>
                    <a:pt x="130613" y="658418"/>
                    <a:pt x="130613" y="658418"/>
                    <a:pt x="130613" y="658418"/>
                  </a:cubicBezTo>
                  <a:cubicBezTo>
                    <a:pt x="39386" y="722926"/>
                    <a:pt x="-9566" y="831921"/>
                    <a:pt x="1560" y="943140"/>
                  </a:cubicBezTo>
                  <a:cubicBezTo>
                    <a:pt x="310844" y="4026138"/>
                    <a:pt x="310844" y="4026138"/>
                    <a:pt x="310844" y="4026138"/>
                  </a:cubicBezTo>
                  <a:cubicBezTo>
                    <a:pt x="321969" y="4137358"/>
                    <a:pt x="393172" y="4235231"/>
                    <a:pt x="493300" y="4279719"/>
                  </a:cubicBezTo>
                  <a:cubicBezTo>
                    <a:pt x="1377069" y="4678023"/>
                    <a:pt x="1984661" y="4951857"/>
                    <a:pt x="2402380" y="5140118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82D9B7"/>
                </a:gs>
                <a:gs pos="92000">
                  <a:srgbClr val="17B9E7"/>
                </a:gs>
              </a:gsLst>
              <a:lin ang="14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5596572" y="2233196"/>
            <a:ext cx="1917192" cy="677108"/>
          </a:xfrm>
        </p:spPr>
        <p:txBody>
          <a:bodyPr/>
          <a:lstStyle/>
          <a:p>
            <a:r>
              <a:rPr lang="en-US" altLang="ko-KR" sz="4400" dirty="0" smtClean="0">
                <a:gradFill flip="none" rotWithShape="1">
                  <a:gsLst>
                    <a:gs pos="22000">
                      <a:schemeClr val="bg2">
                        <a:lumMod val="25000"/>
                      </a:schemeClr>
                    </a:gs>
                    <a:gs pos="98000">
                      <a:schemeClr val="bg2">
                        <a:lumMod val="50000"/>
                      </a:schemeClr>
                    </a:gs>
                    <a:gs pos="56000">
                      <a:srgbClr val="82D9B7"/>
                    </a:gs>
                  </a:gsLst>
                  <a:lin ang="10800000" scaled="1"/>
                  <a:tileRect/>
                </a:gradFill>
              </a:rPr>
              <a:t>REVENUE</a:t>
            </a:r>
            <a:endParaRPr lang="en-US" altLang="ko-KR" sz="4400" dirty="0">
              <a:gradFill flip="none" rotWithShape="1">
                <a:gsLst>
                  <a:gs pos="22000">
                    <a:schemeClr val="bg2">
                      <a:lumMod val="25000"/>
                    </a:schemeClr>
                  </a:gs>
                  <a:gs pos="98000">
                    <a:schemeClr val="bg2">
                      <a:lumMod val="50000"/>
                    </a:schemeClr>
                  </a:gs>
                  <a:gs pos="56000">
                    <a:srgbClr val="82D9B7"/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25" name="Freeform 64"/>
          <p:cNvSpPr>
            <a:spLocks noEditPoints="1"/>
          </p:cNvSpPr>
          <p:nvPr/>
        </p:nvSpPr>
        <p:spPr bwMode="auto">
          <a:xfrm>
            <a:off x="5148064" y="1204144"/>
            <a:ext cx="448508" cy="373311"/>
          </a:xfrm>
          <a:custGeom>
            <a:avLst/>
            <a:gdLst>
              <a:gd name="T0" fmla="*/ 265112 w 77"/>
              <a:gd name="T1" fmla="*/ 175841 h 64"/>
              <a:gd name="T2" fmla="*/ 258226 w 77"/>
              <a:gd name="T3" fmla="*/ 189632 h 64"/>
              <a:gd name="T4" fmla="*/ 203138 w 77"/>
              <a:gd name="T5" fmla="*/ 217215 h 64"/>
              <a:gd name="T6" fmla="*/ 196252 w 77"/>
              <a:gd name="T7" fmla="*/ 220663 h 64"/>
              <a:gd name="T8" fmla="*/ 189366 w 77"/>
              <a:gd name="T9" fmla="*/ 217215 h 64"/>
              <a:gd name="T10" fmla="*/ 134278 w 77"/>
              <a:gd name="T11" fmla="*/ 189632 h 64"/>
              <a:gd name="T12" fmla="*/ 134278 w 77"/>
              <a:gd name="T13" fmla="*/ 189632 h 64"/>
              <a:gd name="T14" fmla="*/ 130834 w 77"/>
              <a:gd name="T15" fmla="*/ 189632 h 64"/>
              <a:gd name="T16" fmla="*/ 75746 w 77"/>
              <a:gd name="T17" fmla="*/ 217215 h 64"/>
              <a:gd name="T18" fmla="*/ 68860 w 77"/>
              <a:gd name="T19" fmla="*/ 220663 h 64"/>
              <a:gd name="T20" fmla="*/ 61974 w 77"/>
              <a:gd name="T21" fmla="*/ 217215 h 64"/>
              <a:gd name="T22" fmla="*/ 6886 w 77"/>
              <a:gd name="T23" fmla="*/ 189632 h 64"/>
              <a:gd name="T24" fmla="*/ 0 w 77"/>
              <a:gd name="T25" fmla="*/ 175841 h 64"/>
              <a:gd name="T26" fmla="*/ 0 w 77"/>
              <a:gd name="T27" fmla="*/ 127571 h 64"/>
              <a:gd name="T28" fmla="*/ 10329 w 77"/>
              <a:gd name="T29" fmla="*/ 110332 h 64"/>
              <a:gd name="T30" fmla="*/ 61974 w 77"/>
              <a:gd name="T31" fmla="*/ 89644 h 64"/>
              <a:gd name="T32" fmla="*/ 61974 w 77"/>
              <a:gd name="T33" fmla="*/ 37926 h 64"/>
              <a:gd name="T34" fmla="*/ 72303 w 77"/>
              <a:gd name="T35" fmla="*/ 24135 h 64"/>
              <a:gd name="T36" fmla="*/ 127391 w 77"/>
              <a:gd name="T37" fmla="*/ 0 h 64"/>
              <a:gd name="T38" fmla="*/ 134278 w 77"/>
              <a:gd name="T39" fmla="*/ 0 h 64"/>
              <a:gd name="T40" fmla="*/ 137721 w 77"/>
              <a:gd name="T41" fmla="*/ 0 h 64"/>
              <a:gd name="T42" fmla="*/ 192809 w 77"/>
              <a:gd name="T43" fmla="*/ 24135 h 64"/>
              <a:gd name="T44" fmla="*/ 203138 w 77"/>
              <a:gd name="T45" fmla="*/ 37926 h 64"/>
              <a:gd name="T46" fmla="*/ 203138 w 77"/>
              <a:gd name="T47" fmla="*/ 89644 h 64"/>
              <a:gd name="T48" fmla="*/ 258226 w 77"/>
              <a:gd name="T49" fmla="*/ 110332 h 64"/>
              <a:gd name="T50" fmla="*/ 265112 w 77"/>
              <a:gd name="T51" fmla="*/ 127571 h 64"/>
              <a:gd name="T52" fmla="*/ 265112 w 77"/>
              <a:gd name="T53" fmla="*/ 175841 h 64"/>
              <a:gd name="T54" fmla="*/ 120505 w 77"/>
              <a:gd name="T55" fmla="*/ 124123 h 64"/>
              <a:gd name="T56" fmla="*/ 68860 w 77"/>
              <a:gd name="T57" fmla="*/ 103436 h 64"/>
              <a:gd name="T58" fmla="*/ 20658 w 77"/>
              <a:gd name="T59" fmla="*/ 124123 h 64"/>
              <a:gd name="T60" fmla="*/ 68860 w 77"/>
              <a:gd name="T61" fmla="*/ 144810 h 64"/>
              <a:gd name="T62" fmla="*/ 120505 w 77"/>
              <a:gd name="T63" fmla="*/ 124123 h 64"/>
              <a:gd name="T64" fmla="*/ 123948 w 77"/>
              <a:gd name="T65" fmla="*/ 175841 h 64"/>
              <a:gd name="T66" fmla="*/ 123948 w 77"/>
              <a:gd name="T67" fmla="*/ 137914 h 64"/>
              <a:gd name="T68" fmla="*/ 79189 w 77"/>
              <a:gd name="T69" fmla="*/ 158602 h 64"/>
              <a:gd name="T70" fmla="*/ 79189 w 77"/>
              <a:gd name="T71" fmla="*/ 199976 h 64"/>
              <a:gd name="T72" fmla="*/ 123948 w 77"/>
              <a:gd name="T73" fmla="*/ 175841 h 64"/>
              <a:gd name="T74" fmla="*/ 185923 w 77"/>
              <a:gd name="T75" fmla="*/ 37926 h 64"/>
              <a:gd name="T76" fmla="*/ 134278 w 77"/>
              <a:gd name="T77" fmla="*/ 17239 h 64"/>
              <a:gd name="T78" fmla="*/ 79189 w 77"/>
              <a:gd name="T79" fmla="*/ 37926 h 64"/>
              <a:gd name="T80" fmla="*/ 134278 w 77"/>
              <a:gd name="T81" fmla="*/ 62061 h 64"/>
              <a:gd name="T82" fmla="*/ 185923 w 77"/>
              <a:gd name="T83" fmla="*/ 37926 h 64"/>
              <a:gd name="T84" fmla="*/ 189366 w 77"/>
              <a:gd name="T85" fmla="*/ 89644 h 64"/>
              <a:gd name="T86" fmla="*/ 189366 w 77"/>
              <a:gd name="T87" fmla="*/ 55166 h 64"/>
              <a:gd name="T88" fmla="*/ 141164 w 77"/>
              <a:gd name="T89" fmla="*/ 75853 h 64"/>
              <a:gd name="T90" fmla="*/ 141164 w 77"/>
              <a:gd name="T91" fmla="*/ 110332 h 64"/>
              <a:gd name="T92" fmla="*/ 189366 w 77"/>
              <a:gd name="T93" fmla="*/ 89644 h 64"/>
              <a:gd name="T94" fmla="*/ 244454 w 77"/>
              <a:gd name="T95" fmla="*/ 124123 h 64"/>
              <a:gd name="T96" fmla="*/ 196252 w 77"/>
              <a:gd name="T97" fmla="*/ 103436 h 64"/>
              <a:gd name="T98" fmla="*/ 144607 w 77"/>
              <a:gd name="T99" fmla="*/ 124123 h 64"/>
              <a:gd name="T100" fmla="*/ 196252 w 77"/>
              <a:gd name="T101" fmla="*/ 144810 h 64"/>
              <a:gd name="T102" fmla="*/ 244454 w 77"/>
              <a:gd name="T103" fmla="*/ 124123 h 64"/>
              <a:gd name="T104" fmla="*/ 251340 w 77"/>
              <a:gd name="T105" fmla="*/ 175841 h 64"/>
              <a:gd name="T106" fmla="*/ 251340 w 77"/>
              <a:gd name="T107" fmla="*/ 137914 h 64"/>
              <a:gd name="T108" fmla="*/ 203138 w 77"/>
              <a:gd name="T109" fmla="*/ 158602 h 64"/>
              <a:gd name="T110" fmla="*/ 203138 w 77"/>
              <a:gd name="T111" fmla="*/ 199976 h 64"/>
              <a:gd name="T112" fmla="*/ 251340 w 77"/>
              <a:gd name="T113" fmla="*/ 175841 h 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651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# </a:t>
            </a:r>
            <a:fld id="{B63491E7-24EC-4CC9-B657-6F0836241FC1}" type="slidenum">
              <a:rPr lang="ko-KR" altLang="en-US" smtClean="0">
                <a:solidFill>
                  <a:schemeClr val="bg1"/>
                </a:solidFill>
              </a:rPr>
              <a:pPr/>
              <a:t>29</a:t>
            </a:fld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395288" y="185738"/>
            <a:ext cx="1370568" cy="461665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lang="en-US" b="1" dirty="0" smtClean="0"/>
              <a:t>evenue</a:t>
            </a:r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2790903"/>
              </p:ext>
            </p:extLst>
          </p:nvPr>
        </p:nvGraphicFramePr>
        <p:xfrm>
          <a:off x="611560" y="1033909"/>
          <a:ext cx="8136904" cy="3876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096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491E7-24EC-4CC9-B657-6F0836241FC1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5288" y="186522"/>
            <a:ext cx="1957267" cy="461665"/>
          </a:xfrm>
        </p:spPr>
        <p:txBody>
          <a:bodyPr/>
          <a:lstStyle/>
          <a:p>
            <a:r>
              <a:rPr lang="en-US" dirty="0" smtClean="0"/>
              <a:t>Future Ideas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D79E7E77-EED8-4D23-9D6B-123D70480A6E}"/>
              </a:ext>
            </a:extLst>
          </p:cNvPr>
          <p:cNvCxnSpPr>
            <a:cxnSpLocks/>
          </p:cNvCxnSpPr>
          <p:nvPr/>
        </p:nvCxnSpPr>
        <p:spPr>
          <a:xfrm flipV="1">
            <a:off x="1187623" y="2085889"/>
            <a:ext cx="5112000" cy="9524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152D7958-7E1C-49FC-83A8-12B473BA726A}"/>
              </a:ext>
            </a:extLst>
          </p:cNvPr>
          <p:cNvGrpSpPr/>
          <p:nvPr/>
        </p:nvGrpSpPr>
        <p:grpSpPr>
          <a:xfrm>
            <a:off x="1279088" y="1231618"/>
            <a:ext cx="4751499" cy="483713"/>
            <a:chOff x="6372201" y="2011203"/>
            <a:chExt cx="2790011" cy="48371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8088599C-FEFB-4D31-9D9A-5827A1F3DBD4}"/>
                </a:ext>
              </a:extLst>
            </p:cNvPr>
            <p:cNvSpPr txBox="1"/>
            <p:nvPr/>
          </p:nvSpPr>
          <p:spPr>
            <a:xfrm>
              <a:off x="6372202" y="2217917"/>
              <a:ext cx="2790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Plates and container number recognition.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F835321F-C1E3-45BB-A66F-FF513EA1E712}"/>
                </a:ext>
              </a:extLst>
            </p:cNvPr>
            <p:cNvSpPr txBox="1"/>
            <p:nvPr/>
          </p:nvSpPr>
          <p:spPr>
            <a:xfrm>
              <a:off x="6372201" y="2011203"/>
              <a:ext cx="27363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Automation of Gates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B5D324A-7838-4B03-9577-D2AEE08BE6E8}"/>
              </a:ext>
            </a:extLst>
          </p:cNvPr>
          <p:cNvSpPr/>
          <p:nvPr/>
        </p:nvSpPr>
        <p:spPr>
          <a:xfrm>
            <a:off x="323528" y="1241141"/>
            <a:ext cx="864096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8EDA67A2-92CC-4C9A-A2AD-47E44C2B3215}"/>
              </a:ext>
            </a:extLst>
          </p:cNvPr>
          <p:cNvCxnSpPr>
            <a:cxnSpLocks/>
          </p:cNvCxnSpPr>
          <p:nvPr/>
        </p:nvCxnSpPr>
        <p:spPr>
          <a:xfrm flipV="1">
            <a:off x="1132841" y="3074683"/>
            <a:ext cx="5112000" cy="9524"/>
          </a:xfrm>
          <a:prstGeom prst="line">
            <a:avLst/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9BA7A9C-E740-408A-B971-AAF04487F578}"/>
              </a:ext>
            </a:extLst>
          </p:cNvPr>
          <p:cNvGrpSpPr/>
          <p:nvPr/>
        </p:nvGrpSpPr>
        <p:grpSpPr>
          <a:xfrm>
            <a:off x="1293510" y="2220410"/>
            <a:ext cx="5006112" cy="668379"/>
            <a:chOff x="6372201" y="2011203"/>
            <a:chExt cx="2939516" cy="66837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F059B91-ED46-4E1C-AC92-B9F73A5EEC62}"/>
                </a:ext>
              </a:extLst>
            </p:cNvPr>
            <p:cNvSpPr txBox="1"/>
            <p:nvPr/>
          </p:nvSpPr>
          <p:spPr>
            <a:xfrm>
              <a:off x="6372202" y="2217917"/>
              <a:ext cx="29395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Containers and damages recognition.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Utilizing IOT in connection to cranes.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5BEC23FC-3A32-4563-A580-B9992FE8C5AE}"/>
                </a:ext>
              </a:extLst>
            </p:cNvPr>
            <p:cNvSpPr txBox="1"/>
            <p:nvPr/>
          </p:nvSpPr>
          <p:spPr>
            <a:xfrm>
              <a:off x="6372201" y="2011203"/>
              <a:ext cx="27363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Automation of Port Equipment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A58A2B4-BB60-4109-A1AF-8C26EF3ED9A5}"/>
              </a:ext>
            </a:extLst>
          </p:cNvPr>
          <p:cNvSpPr/>
          <p:nvPr/>
        </p:nvSpPr>
        <p:spPr>
          <a:xfrm>
            <a:off x="339056" y="2229935"/>
            <a:ext cx="864000" cy="86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22D814C0-B88C-44B9-AF80-DD521D48B028}"/>
              </a:ext>
            </a:extLst>
          </p:cNvPr>
          <p:cNvCxnSpPr>
            <a:cxnSpLocks/>
          </p:cNvCxnSpPr>
          <p:nvPr/>
        </p:nvCxnSpPr>
        <p:spPr>
          <a:xfrm flipV="1">
            <a:off x="1130566" y="4064666"/>
            <a:ext cx="5112000" cy="9524"/>
          </a:xfrm>
          <a:prstGeom prst="line">
            <a:avLst/>
          </a:prstGeom>
          <a:ln w="1270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8FDCDCA5-BF51-43C5-82DF-CC9EB47099A4}"/>
              </a:ext>
            </a:extLst>
          </p:cNvPr>
          <p:cNvGrpSpPr/>
          <p:nvPr/>
        </p:nvGrpSpPr>
        <p:grpSpPr>
          <a:xfrm>
            <a:off x="1290128" y="3210394"/>
            <a:ext cx="5226088" cy="853045"/>
            <a:chOff x="6372201" y="2011203"/>
            <a:chExt cx="2736305" cy="85304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AF4E8A2E-21E3-45B0-B8AE-C15CC48070C0}"/>
                </a:ext>
              </a:extLst>
            </p:cNvPr>
            <p:cNvSpPr txBox="1"/>
            <p:nvPr/>
          </p:nvSpPr>
          <p:spPr>
            <a:xfrm>
              <a:off x="6372202" y="2217917"/>
              <a:ext cx="27363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Integration between GTAP and container terminal stakeholder’s systems.</a:t>
              </a:r>
            </a:p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82E9C9A0-8429-4121-B26A-09A1CF802D2C}"/>
                </a:ext>
              </a:extLst>
            </p:cNvPr>
            <p:cNvSpPr txBox="1"/>
            <p:nvPr/>
          </p:nvSpPr>
          <p:spPr>
            <a:xfrm>
              <a:off x="6372201" y="2011203"/>
              <a:ext cx="27363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Automation of Terminal Process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084B5AE1-D9C4-427F-BDA8-E5D4710E7C10}"/>
              </a:ext>
            </a:extLst>
          </p:cNvPr>
          <p:cNvSpPr/>
          <p:nvPr/>
        </p:nvSpPr>
        <p:spPr>
          <a:xfrm>
            <a:off x="342751" y="3219918"/>
            <a:ext cx="864000" cy="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6" b="26200"/>
          <a:stretch/>
        </p:blipFill>
        <p:spPr>
          <a:xfrm>
            <a:off x="531290" y="1370117"/>
            <a:ext cx="508388" cy="5476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3"/>
          <a:stretch/>
        </p:blipFill>
        <p:spPr>
          <a:xfrm>
            <a:off x="561226" y="2289489"/>
            <a:ext cx="515460" cy="6385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95" y="3417108"/>
            <a:ext cx="391231" cy="40194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006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>
          <a:xfrm>
            <a:off x="3347864" y="3307070"/>
            <a:ext cx="2448272" cy="523220"/>
          </a:xfrm>
        </p:spPr>
        <p:txBody>
          <a:bodyPr/>
          <a:lstStyle/>
          <a:p>
            <a:r>
              <a:rPr lang="en-US" altLang="ko-KR" dirty="0" smtClean="0">
                <a:ln>
                  <a:solidFill>
                    <a:srgbClr val="343434"/>
                  </a:solidFill>
                </a:ln>
              </a:rPr>
              <a:t>THANK YOU</a:t>
            </a:r>
            <a:endParaRPr lang="ko-KR" altLang="en-US">
              <a:ln>
                <a:solidFill>
                  <a:srgbClr val="343434"/>
                </a:solidFill>
              </a:ln>
            </a:endParaRPr>
          </a:p>
        </p:txBody>
      </p:sp>
      <p:grpSp>
        <p:nvGrpSpPr>
          <p:cNvPr id="14" name="그룹 8"/>
          <p:cNvGrpSpPr/>
          <p:nvPr/>
        </p:nvGrpSpPr>
        <p:grpSpPr>
          <a:xfrm>
            <a:off x="2917631" y="3911598"/>
            <a:ext cx="3308738" cy="241300"/>
            <a:chOff x="468313" y="3352800"/>
            <a:chExt cx="3409566" cy="241300"/>
          </a:xfrm>
        </p:grpSpPr>
        <p:sp>
          <p:nvSpPr>
            <p:cNvPr id="15" name="직사각형 7"/>
            <p:cNvSpPr/>
            <p:nvPr/>
          </p:nvSpPr>
          <p:spPr>
            <a:xfrm>
              <a:off x="468313" y="3352800"/>
              <a:ext cx="3409566" cy="241300"/>
            </a:xfrm>
            <a:prstGeom prst="rect">
              <a:avLst/>
            </a:prstGeom>
            <a:gradFill>
              <a:gsLst>
                <a:gs pos="0">
                  <a:srgbClr val="E7381B"/>
                </a:gs>
                <a:gs pos="63000">
                  <a:srgbClr val="F2B830"/>
                </a:gs>
                <a:gs pos="100000">
                  <a:srgbClr val="F2B830"/>
                </a:gs>
              </a:gsLst>
              <a:lin ang="1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 bwMode="auto">
            <a:xfrm>
              <a:off x="589015" y="3404201"/>
              <a:ext cx="3168163" cy="138499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dist"/>
              <a:r>
                <a:rPr lang="en-GB" altLang="ko-KR" sz="900" b="0" dirty="0">
                  <a:effectLst/>
                  <a:latin typeface="Calibri" panose="020F0502020204030204" pitchFamily="34" charset="0"/>
                </a:rPr>
                <a:t>YOU THINK OF </a:t>
              </a:r>
              <a:r>
                <a:rPr lang="en-GB" altLang="ko-KR" sz="900" b="0" dirty="0" smtClean="0">
                  <a:effectLst/>
                  <a:latin typeface="Calibri" panose="020F0502020204030204" pitchFamily="34" charset="0"/>
                </a:rPr>
                <a:t>PORTS? </a:t>
              </a:r>
              <a:r>
                <a:rPr lang="en-GB" altLang="ko-KR" sz="900" b="0" dirty="0">
                  <a:effectLst/>
                  <a:latin typeface="Calibri" panose="020F0502020204030204" pitchFamily="34" charset="0"/>
                </a:rPr>
                <a:t>WE HAVE SOLUTIONS</a:t>
              </a:r>
              <a:endParaRPr lang="en-US" altLang="ko-KR" sz="900" b="0" dirty="0">
                <a:effectLst/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72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8648</TotalTime>
  <Words>880</Words>
  <Application>Microsoft Macintosh PowerPoint</Application>
  <PresentationFormat>عرض على الشاشة (16:9)‏</PresentationFormat>
  <Paragraphs>243</Paragraphs>
  <Slides>31</Slides>
  <Notes>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41" baseType="lpstr">
      <vt:lpstr>Calibri</vt:lpstr>
      <vt:lpstr>Cambria</vt:lpstr>
      <vt:lpstr>Impact</vt:lpstr>
      <vt:lpstr>Ink Free</vt:lpstr>
      <vt:lpstr>Tahoma</vt:lpstr>
      <vt:lpstr>Wingdings</vt:lpstr>
      <vt:lpstr>맑은 고딕</vt:lpstr>
      <vt:lpstr>Arial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GCS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</dc:title>
  <dc:creator>AMohamed@agility.com</dc:creator>
  <cp:lastModifiedBy>Bo_JaseM alrifai</cp:lastModifiedBy>
  <cp:revision>338</cp:revision>
  <dcterms:created xsi:type="dcterms:W3CDTF">2015-09-08T07:32:53Z</dcterms:created>
  <dcterms:modified xsi:type="dcterms:W3CDTF">2019-05-22T11:31:52Z</dcterms:modified>
</cp:coreProperties>
</file>